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3" r:id="rId2"/>
    <p:sldMasterId id="2147483713" r:id="rId3"/>
    <p:sldMasterId id="2147483808" r:id="rId4"/>
    <p:sldMasterId id="2147483813" r:id="rId5"/>
    <p:sldMasterId id="2147483818" r:id="rId6"/>
    <p:sldMasterId id="2147483823" r:id="rId7"/>
  </p:sldMasterIdLst>
  <p:notesMasterIdLst>
    <p:notesMasterId r:id="rId70"/>
  </p:notesMasterIdLst>
  <p:handoutMasterIdLst>
    <p:handoutMasterId r:id="rId71"/>
  </p:handoutMasterIdLst>
  <p:sldIdLst>
    <p:sldId id="499" r:id="rId8"/>
    <p:sldId id="503" r:id="rId9"/>
    <p:sldId id="504" r:id="rId10"/>
    <p:sldId id="397" r:id="rId11"/>
    <p:sldId id="425" r:id="rId12"/>
    <p:sldId id="426" r:id="rId13"/>
    <p:sldId id="427" r:id="rId14"/>
    <p:sldId id="428" r:id="rId15"/>
    <p:sldId id="429" r:id="rId16"/>
    <p:sldId id="500" r:id="rId17"/>
    <p:sldId id="501" r:id="rId18"/>
    <p:sldId id="509" r:id="rId19"/>
    <p:sldId id="502" r:id="rId20"/>
    <p:sldId id="430" r:id="rId21"/>
    <p:sldId id="431" r:id="rId22"/>
    <p:sldId id="459" r:id="rId23"/>
    <p:sldId id="460" r:id="rId24"/>
    <p:sldId id="461" r:id="rId25"/>
    <p:sldId id="505" r:id="rId26"/>
    <p:sldId id="462" r:id="rId27"/>
    <p:sldId id="463" r:id="rId28"/>
    <p:sldId id="433" r:id="rId29"/>
    <p:sldId id="441" r:id="rId30"/>
    <p:sldId id="442" r:id="rId31"/>
    <p:sldId id="435" r:id="rId32"/>
    <p:sldId id="468" r:id="rId33"/>
    <p:sldId id="469" r:id="rId34"/>
    <p:sldId id="470" r:id="rId35"/>
    <p:sldId id="471" r:id="rId36"/>
    <p:sldId id="473" r:id="rId37"/>
    <p:sldId id="474" r:id="rId38"/>
    <p:sldId id="475" r:id="rId39"/>
    <p:sldId id="476" r:id="rId40"/>
    <p:sldId id="477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78" r:id="rId54"/>
    <p:sldId id="507" r:id="rId55"/>
    <p:sldId id="444" r:id="rId56"/>
    <p:sldId id="449" r:id="rId57"/>
    <p:sldId id="450" r:id="rId58"/>
    <p:sldId id="445" r:id="rId59"/>
    <p:sldId id="446" r:id="rId60"/>
    <p:sldId id="497" r:id="rId61"/>
    <p:sldId id="498" r:id="rId62"/>
    <p:sldId id="493" r:id="rId63"/>
    <p:sldId id="494" r:id="rId64"/>
    <p:sldId id="495" r:id="rId65"/>
    <p:sldId id="510" r:id="rId66"/>
    <p:sldId id="492" r:id="rId67"/>
    <p:sldId id="496" r:id="rId68"/>
    <p:sldId id="508" r:id="rId69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995388" initials="9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000000"/>
    <a:srgbClr val="2B2B2B"/>
    <a:srgbClr val="DC7D32"/>
    <a:srgbClr val="E8527C"/>
    <a:srgbClr val="F0F050"/>
    <a:srgbClr val="D4D700"/>
    <a:srgbClr val="00925B"/>
    <a:srgbClr val="EFEEED"/>
    <a:srgbClr val="9C9E9F"/>
    <a:srgbClr val="646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1" autoAdjust="0"/>
    <p:restoredTop sz="83410" autoAdjust="0"/>
  </p:normalViewPr>
  <p:slideViewPr>
    <p:cSldViewPr>
      <p:cViewPr varScale="1">
        <p:scale>
          <a:sx n="76" d="100"/>
          <a:sy n="76" d="100"/>
        </p:scale>
        <p:origin x="460" y="56"/>
      </p:cViewPr>
      <p:guideLst>
        <p:guide orient="horz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3918" y="-8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microsoft.com/office/2015/10/relationships/revisionInfo" Target="revisionInfo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2A433-FFE5-5146-96A2-89A3F87C0D23}" type="datetimeFigureOut">
              <a:rPr lang="fr-FR" smtClean="0"/>
              <a:t>18/10/2018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32D2-6EAB-8746-BAB3-A7F2EC9CD83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826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91F375-ABD4-43B0-95A2-6A338A4A5C04}" type="datetimeFigureOut">
              <a:rPr lang="fr-FR" smtClean="0"/>
              <a:t>18/10/2018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EF5842-04F3-4695-8C7E-60D49603CB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3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233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28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100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95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694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464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961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517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82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19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576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84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618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348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5516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486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955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7043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90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4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07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219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898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506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97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6161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l’archi qu’on </a:t>
            </a:r>
            <a:r>
              <a:rPr lang="fr-FR" dirty="0" err="1"/>
              <a:t>préseconise</a:t>
            </a:r>
            <a:endParaRPr lang="fr-FR" dirty="0"/>
          </a:p>
          <a:p>
            <a:r>
              <a:rPr lang="fr-FR" dirty="0"/>
              <a:t>Module </a:t>
            </a:r>
            <a:r>
              <a:rPr lang="fr-FR" dirty="0" err="1"/>
              <a:t>arch</a:t>
            </a:r>
            <a:r>
              <a:rPr lang="fr-FR" dirty="0"/>
              <a:t>-unit</a:t>
            </a:r>
          </a:p>
          <a:p>
            <a:r>
              <a:rPr lang="fr-FR" dirty="0"/>
              <a:t>Et import </a:t>
            </a:r>
            <a:r>
              <a:rPr lang="fr-FR" dirty="0" err="1"/>
              <a:t>maven</a:t>
            </a:r>
            <a:r>
              <a:rPr lang="fr-FR" dirty="0"/>
              <a:t> nécessaires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857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17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617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567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Quelques autres exemples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640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044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1595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191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556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9841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Quelques autres exemples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043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854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Sans annotations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7435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dirty="0"/>
              <a:t>Quelques autres exemples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94910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1932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6534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371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4693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26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29954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0431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7108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immutable.., utilisation de @</a:t>
            </a:r>
            <a:r>
              <a:rPr lang="fr-FR" sz="1200" dirty="0" err="1">
                <a:latin typeface="BNPP Type" panose="00000600000000000000" pitchFamily="2" charset="0"/>
              </a:rPr>
              <a:t>Transactionnal</a:t>
            </a:r>
            <a:r>
              <a:rPr lang="fr-FR" sz="1200" dirty="0">
                <a:latin typeface="BNPP Type" panose="00000600000000000000" pitchFamily="2" charset="0"/>
              </a:rPr>
              <a:t> dans les services qui utilise de la </a:t>
            </a:r>
            <a:r>
              <a:rPr lang="fr-FR" sz="1200" dirty="0" err="1">
                <a:latin typeface="BNPP Type" panose="00000600000000000000" pitchFamily="2" charset="0"/>
              </a:rPr>
              <a:t>persistence</a:t>
            </a:r>
            <a:r>
              <a:rPr lang="fr-FR" sz="1200" dirty="0">
                <a:latin typeface="BNPP Type" panose="00000600000000000000" pitchFamily="2" charset="0"/>
              </a:rPr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605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845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506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587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1371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76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155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488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(par de champs public, pas de modification d’objet noté comme immutable..)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880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0594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62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BNPP Type" panose="00000600000000000000" pitchFamily="2" charset="0"/>
              </a:rPr>
              <a:t>Dans le rêve d’un architecte, les applications sont toutes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Exploitables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Maintenables</a:t>
            </a:r>
            <a:br>
              <a:rPr lang="fr-FR" sz="1200" dirty="0">
                <a:latin typeface="BNPP Type" panose="00000600000000000000" pitchFamily="2" charset="0"/>
              </a:rPr>
            </a:br>
            <a:r>
              <a:rPr lang="fr-FR" sz="1200" dirty="0">
                <a:latin typeface="BNPP Type" panose="00000600000000000000" pitchFamily="2" charset="0"/>
              </a:rPr>
              <a:t>- Homogènes</a:t>
            </a: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br>
              <a:rPr lang="fr-FR" sz="1200" dirty="0">
                <a:latin typeface="BNPP Type" panose="000006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5842-04F3-4695-8C7E-60D49603CB5D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949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arolinedargein/Desktop/donut-orange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1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1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72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2792648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78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78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925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4183135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98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36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511841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896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8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51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3294152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88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08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82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/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ET VISUEL">
    <p:bg>
      <p:bgPr>
        <a:gradFill flip="none" rotWithShape="1">
          <a:gsLst>
            <a:gs pos="0">
              <a:schemeClr val="tx1"/>
            </a:gs>
            <a:gs pos="100000">
              <a:srgbClr val="EFEEE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A0C87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5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42578" y="852984"/>
            <a:ext cx="8460000" cy="358884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2"/>
              </a:buClr>
              <a:buFont typeface="Lucida Grande"/>
              <a:buChar char="●"/>
              <a:defRPr>
                <a:solidFill>
                  <a:srgbClr val="323334"/>
                </a:solidFill>
              </a:defRPr>
            </a:lvl1pPr>
            <a:lvl2pPr marL="358775" indent="-179388">
              <a:buClr>
                <a:schemeClr val="accent5"/>
              </a:buClr>
              <a:buSzPct val="90000"/>
              <a:buFontTx/>
              <a:buBlip>
                <a:blip r:embed="rId2" r:link="rId3"/>
              </a:buBlip>
              <a:defRPr>
                <a:solidFill>
                  <a:srgbClr val="323334"/>
                </a:solidFill>
              </a:defRPr>
            </a:lvl2pPr>
            <a:lvl3pPr marL="538163" indent="-182563">
              <a:buClr>
                <a:schemeClr val="accent1"/>
              </a:buClr>
              <a:buFont typeface="Arial"/>
              <a:buChar char="•"/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 marL="719138" indent="-173038">
              <a:buClr>
                <a:schemeClr val="accent4"/>
              </a:buClr>
              <a:defRPr>
                <a:solidFill>
                  <a:schemeClr val="accent2"/>
                </a:solidFill>
              </a:defRPr>
            </a:lvl4pPr>
            <a:lvl5pPr marL="3175" indent="4763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cxnSp>
        <p:nvCxnSpPr>
          <p:cNvPr id="16" name="Connecteur droit 1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Les bases de données / Hibernate, JPA, Spring data JPA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9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2699793" y="1621073"/>
            <a:ext cx="5544615" cy="2138809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rgbClr val="646567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Les bases de données / Hibernate, JPA, Spring data JPA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" name="Image 2" descr="puce-donu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  <p:pic>
        <p:nvPicPr>
          <p:cNvPr id="6" name="Image 5" descr="puce-donu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98" y="1563638"/>
            <a:ext cx="632177" cy="6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 dirty="0"/>
              <a:t>Les bases de données / Hibernate, JPA, Spring data JPA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 userDrawn="1"/>
        </p:nvCxnSpPr>
        <p:spPr>
          <a:xfrm>
            <a:off x="342578" y="659250"/>
            <a:ext cx="8460000" cy="0"/>
          </a:xfrm>
          <a:prstGeom prst="line">
            <a:avLst/>
          </a:prstGeom>
          <a:ln w="12700">
            <a:solidFill>
              <a:srgbClr val="767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811776"/>
            <a:ext cx="9144000" cy="133172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rgbClr val="646567"/>
              </a:solidFill>
            </a:endParaRPr>
          </a:p>
        </p:txBody>
      </p:sp>
      <p:pic>
        <p:nvPicPr>
          <p:cNvPr id="15" name="Picture 4" descr="C:\Users\ChristineB\Seenk-D\BNPP\2015-02\PPT_43-06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975" y="4233442"/>
            <a:ext cx="2959614" cy="6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ristineB\Seenk-D\BNPP\2015-02\PPT_43-08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0587" y="4419718"/>
            <a:ext cx="3206503" cy="2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label-quadr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744" y="2859782"/>
            <a:ext cx="1066406" cy="79512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097941" y="3586720"/>
            <a:ext cx="3492000" cy="452496"/>
          </a:xfrm>
          <a:prstGeom prst="rect">
            <a:avLst/>
          </a:prstGeom>
          <a:solidFill>
            <a:srgbClr val="00A76C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fr-FR" sz="1000" kern="0" dirty="0">
              <a:solidFill>
                <a:srgbClr val="A0C87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90203" y="191692"/>
            <a:ext cx="5328592" cy="939898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  <a:br>
              <a:rPr lang="fr-FR" dirty="0"/>
            </a:br>
            <a:r>
              <a:rPr lang="fr-FR" dirty="0"/>
              <a:t>sur 2 lignes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131590"/>
            <a:ext cx="5328000" cy="32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231057" y="365187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Nom Prénom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231057" y="3819510"/>
            <a:ext cx="3168000" cy="16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Lieu, 00/00/2015</a:t>
            </a:r>
          </a:p>
        </p:txBody>
      </p:sp>
    </p:spTree>
    <p:extLst>
      <p:ext uri="{BB962C8B-B14F-4D97-AF65-F5344CB8AC3E}">
        <p14:creationId xmlns:p14="http://schemas.microsoft.com/office/powerpoint/2010/main" val="178136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png"/><Relationship Id="rId5" Type="http://schemas.openxmlformats.org/officeDocument/2006/relationships/theme" Target="../theme/theme7.xml"/><Relationship Id="rId10" Type="http://schemas.openxmlformats.org/officeDocument/2006/relationships/image" Target="file://localhost/Users/carolinedargein/Documents/BLEND/BLEND_Clients/CLIENTS_OK-2014/BNP%20PARIBAS/ITG/PRESE_ITG/donut-orange.png" TargetMode="Externa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1" r:id="rId2"/>
    <p:sldLayoutId id="2147483692" r:id="rId3"/>
    <p:sldLayoutId id="2147483693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noProof="0" dirty="0"/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‹N°›</a:t>
            </a:fld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7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8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578" y="86616"/>
            <a:ext cx="8460000" cy="55924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/>
              <a:t>Modifiez le style du titre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578" y="4576830"/>
            <a:ext cx="84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00192" y="4796670"/>
            <a:ext cx="2016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Les bases de données / Hibernate, JPA, Spring data JPA</a:t>
            </a:r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768" y="4796670"/>
            <a:ext cx="1800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6219AF-F5ED-455B-A512-B03AB3602319}" type="slidenum">
              <a:rPr lang="fr-FR" smtClean="0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23528" y="843559"/>
            <a:ext cx="8496622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2" name="Picture 3" descr="C:\Users\ChristineB\Seenk-D\BNPP\2015-02\PPT_43-07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7369" y="4689117"/>
            <a:ext cx="1548000" cy="3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ChristineB\Seenk-D\BNPP\2015-02\PPT_43-0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5816" y="4785569"/>
            <a:ext cx="2088000" cy="14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label-quadri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683" y="116011"/>
            <a:ext cx="589467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0000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2"/>
        </a:buClr>
        <a:buSzPct val="150000"/>
        <a:buFont typeface="Lucida Grande"/>
        <a:buChar char="●"/>
        <a:tabLst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2450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9B170"/>
        </a:buClr>
        <a:buSzPct val="90000"/>
        <a:buFontTx/>
        <a:buBlip>
          <a:blip r:embed="rId9" r:link="rId10"/>
        </a:buBlip>
        <a:tabLst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11213" marR="0" indent="-28575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4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166813" marR="0" indent="-176213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1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51520" y="267494"/>
            <a:ext cx="8730604" cy="8723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Tester son architecture</a:t>
            </a:r>
            <a:endParaRPr lang="fr-FR" sz="3200" dirty="0">
              <a:latin typeface="BNPP Type" panose="00000600000000000000" pitchFamily="2" charset="0"/>
            </a:endParaRPr>
          </a:p>
        </p:txBody>
      </p:sp>
      <p:pic>
        <p:nvPicPr>
          <p:cNvPr id="16386" name="Picture 2" descr="RÃ©sultat de recherche d'images pour &quot;city by night&quot;">
            <a:extLst>
              <a:ext uri="{FF2B5EF4-FFF2-40B4-BE49-F238E27FC236}">
                <a16:creationId xmlns:a16="http://schemas.microsoft.com/office/drawing/2014/main" id="{766AFC12-4675-4771-9AC2-B3290FE13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"/>
          <a:stretch/>
        </p:blipFill>
        <p:spPr bwMode="auto">
          <a:xfrm>
            <a:off x="0" y="1139825"/>
            <a:ext cx="9144000" cy="37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7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10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solidFill>
                  <a:srgbClr val="2B2B2B"/>
                </a:solidFill>
                <a:latin typeface="BNPP Type" panose="00000600000000000000" pitchFamily="2" charset="0"/>
              </a:rPr>
              <a:t>Et en réalité ?</a:t>
            </a:r>
            <a:endParaRPr lang="fr-FR" sz="4800" b="0" dirty="0">
              <a:solidFill>
                <a:srgbClr val="2B2B2B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24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11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fr-FR" sz="4400" dirty="0">
                <a:solidFill>
                  <a:srgbClr val="2B2B2B"/>
                </a:solidFill>
                <a:latin typeface="BNPP Type" panose="00000600000000000000" pitchFamily="2" charset="0"/>
              </a:rPr>
              <a:t>Architecture mutante avec le temps</a:t>
            </a:r>
          </a:p>
          <a:p>
            <a:pPr algn="ctr">
              <a:lnSpc>
                <a:spcPct val="110000"/>
              </a:lnSpc>
            </a:pPr>
            <a:r>
              <a:rPr lang="fr-FR" sz="4200" dirty="0">
                <a:solidFill>
                  <a:srgbClr val="2B2B2B"/>
                </a:solidFill>
                <a:latin typeface="BNPP Type" panose="00000600000000000000" pitchFamily="2" charset="0"/>
              </a:rPr>
              <a:t>Conception initiale perdue</a:t>
            </a:r>
          </a:p>
          <a:p>
            <a:pPr algn="ctr">
              <a:lnSpc>
                <a:spcPct val="110000"/>
              </a:lnSpc>
            </a:pPr>
            <a:r>
              <a:rPr lang="fr-FR" sz="4000" dirty="0">
                <a:solidFill>
                  <a:srgbClr val="2B2B2B"/>
                </a:solidFill>
                <a:latin typeface="BNPP Type" panose="00000600000000000000" pitchFamily="2" charset="0"/>
              </a:rPr>
              <a:t>Disparition des standards</a:t>
            </a:r>
          </a:p>
          <a:p>
            <a:pPr algn="ctr">
              <a:lnSpc>
                <a:spcPct val="110000"/>
              </a:lnSpc>
            </a:pPr>
            <a:r>
              <a:rPr lang="fr-FR" sz="3800" dirty="0">
                <a:solidFill>
                  <a:srgbClr val="2B2B2B"/>
                </a:solidFill>
                <a:latin typeface="BNPP Type" panose="00000600000000000000" pitchFamily="2" charset="0"/>
              </a:rPr>
              <a:t>Turn-over</a:t>
            </a:r>
          </a:p>
          <a:p>
            <a:pPr algn="ctr">
              <a:lnSpc>
                <a:spcPct val="110000"/>
              </a:lnSpc>
            </a:pPr>
            <a:r>
              <a:rPr lang="fr-FR" sz="3600" dirty="0">
                <a:solidFill>
                  <a:srgbClr val="2B2B2B"/>
                </a:solidFill>
                <a:latin typeface="BNPP Type" panose="00000600000000000000" pitchFamily="2" charset="0"/>
              </a:rPr>
              <a:t>Dette technique</a:t>
            </a:r>
          </a:p>
          <a:p>
            <a:pPr algn="ctr">
              <a:lnSpc>
                <a:spcPct val="110000"/>
              </a:lnSpc>
            </a:pPr>
            <a:r>
              <a:rPr lang="fr-FR" sz="3400" dirty="0">
                <a:solidFill>
                  <a:srgbClr val="2B2B2B"/>
                </a:solidFill>
                <a:latin typeface="BNPP Type" panose="00000600000000000000" pitchFamily="2" charset="0"/>
              </a:rPr>
              <a:t>Obsolescence</a:t>
            </a:r>
          </a:p>
          <a:p>
            <a:pPr algn="ctr">
              <a:lnSpc>
                <a:spcPct val="110000"/>
              </a:lnSpc>
            </a:pPr>
            <a:r>
              <a:rPr lang="fr-FR" dirty="0">
                <a:solidFill>
                  <a:srgbClr val="2B2B2B"/>
                </a:solidFill>
                <a:latin typeface="BNPP Type" panose="00000600000000000000" pitchFamily="2" charset="0"/>
              </a:rPr>
              <a:t>Bricolage d’application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9601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12</a:t>
            </a:fld>
            <a:endParaRPr lang="fr-FR" noProof="0" dirty="0"/>
          </a:p>
        </p:txBody>
      </p:sp>
      <p:pic>
        <p:nvPicPr>
          <p:cNvPr id="23554" name="Picture 2" descr="RÃ©sultat de recherche d'images pour &quot;troll face&quot;">
            <a:extLst>
              <a:ext uri="{FF2B5EF4-FFF2-40B4-BE49-F238E27FC236}">
                <a16:creationId xmlns:a16="http://schemas.microsoft.com/office/drawing/2014/main" id="{7ADF904E-1EAC-451B-8D1B-D010C1D4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347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2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13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4800" dirty="0">
                <a:solidFill>
                  <a:srgbClr val="2B2B2B"/>
                </a:solidFill>
                <a:latin typeface="BNPP Type" panose="00000600000000000000" pitchFamily="2" charset="0"/>
              </a:rPr>
              <a:t>On est loin du rêve des architectes…</a:t>
            </a:r>
            <a:endParaRPr lang="fr-FR" sz="3200" dirty="0">
              <a:solidFill>
                <a:srgbClr val="2B2B2B"/>
              </a:solidFill>
              <a:latin typeface="BNPP Type" panose="00000600000000000000" pitchFamily="2" charset="0"/>
            </a:endParaRPr>
          </a:p>
        </p:txBody>
      </p:sp>
      <p:pic>
        <p:nvPicPr>
          <p:cNvPr id="13314" name="Picture 2" descr="RÃ©sultat de recherche d'images pour &quot;nightmare&quot;">
            <a:extLst>
              <a:ext uri="{FF2B5EF4-FFF2-40B4-BE49-F238E27FC236}">
                <a16:creationId xmlns:a16="http://schemas.microsoft.com/office/drawing/2014/main" id="{EE16385D-5EFF-4DEB-8FBB-E4D5C52B6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0003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associÃ©e">
            <a:extLst>
              <a:ext uri="{FF2B5EF4-FFF2-40B4-BE49-F238E27FC236}">
                <a16:creationId xmlns:a16="http://schemas.microsoft.com/office/drawing/2014/main" id="{C2EB25E9-4DF4-4467-A867-64067FB0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14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996349"/>
            <a:ext cx="8604448" cy="1360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Type" panose="00000600000000000000" pitchFamily="2" charset="0"/>
              </a:rPr>
              <a:t>Mais…pourtant tout existe !</a:t>
            </a:r>
          </a:p>
          <a:p>
            <a:pPr algn="ctr"/>
            <a:r>
              <a:rPr lang="fr-FR" sz="2800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BNPP Type" panose="00000600000000000000" pitchFamily="2" charset="0"/>
              </a:rPr>
              <a:t>Documents normatifs, bonnes pratiques de développement, documentations, méthodologies…</a:t>
            </a:r>
          </a:p>
        </p:txBody>
      </p:sp>
    </p:spTree>
    <p:extLst>
      <p:ext uri="{BB962C8B-B14F-4D97-AF65-F5344CB8AC3E}">
        <p14:creationId xmlns:p14="http://schemas.microsoft.com/office/powerpoint/2010/main" val="180952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15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Alors pourquoi le rêve n’existe pas ?</a:t>
            </a:r>
            <a:endParaRPr lang="fr-FR" sz="3600" dirty="0">
              <a:solidFill>
                <a:srgbClr val="C00000"/>
              </a:solidFill>
              <a:latin typeface="BNPP Type" panose="00000600000000000000" pitchFamily="2" charset="0"/>
            </a:endParaRPr>
          </a:p>
          <a:p>
            <a:endParaRPr lang="fr-FR" sz="3600" dirty="0">
              <a:latin typeface="BNPP Type" panose="00000600000000000000" pitchFamily="2" charset="0"/>
            </a:endParaRPr>
          </a:p>
          <a:p>
            <a:pPr algn="ctr"/>
            <a:r>
              <a:rPr lang="fr-FR" sz="3200" dirty="0">
                <a:latin typeface="BNPP Type" panose="00000600000000000000" pitchFamily="2" charset="0"/>
              </a:rPr>
              <a:t>Sans validation de la conformité</a:t>
            </a:r>
          </a:p>
          <a:p>
            <a:pPr algn="ctr"/>
            <a:r>
              <a:rPr lang="fr-FR" sz="3200" dirty="0">
                <a:latin typeface="BNPP Type" panose="00000600000000000000" pitchFamily="2" charset="0"/>
              </a:rPr>
              <a:t>Simple, continue, peu coûteuse</a:t>
            </a:r>
          </a:p>
          <a:p>
            <a:pPr algn="ctr"/>
            <a:r>
              <a:rPr lang="fr-FR" sz="3200" dirty="0">
                <a:latin typeface="BNPP Type" panose="00000600000000000000" pitchFamily="2" charset="0"/>
              </a:rPr>
              <a:t>Qui apporte de la valeur</a:t>
            </a:r>
          </a:p>
          <a:p>
            <a:pPr algn="ct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(trop partiel, trop coûteux, trop spécifique…)</a:t>
            </a:r>
          </a:p>
          <a:p>
            <a:pPr algn="ctr"/>
            <a:endParaRPr lang="fr-FR" sz="1800" dirty="0">
              <a:latin typeface="BNPP Type" panose="00000600000000000000" pitchFamily="2" charset="0"/>
            </a:endParaRPr>
          </a:p>
          <a:p>
            <a:pPr algn="ctr"/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Le rêve ne reste qu’un rêve</a:t>
            </a:r>
          </a:p>
          <a:p>
            <a:pPr algn="ctr"/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mais…. </a:t>
            </a:r>
          </a:p>
        </p:txBody>
      </p:sp>
    </p:spTree>
    <p:extLst>
      <p:ext uri="{BB962C8B-B14F-4D97-AF65-F5344CB8AC3E}">
        <p14:creationId xmlns:p14="http://schemas.microsoft.com/office/powerpoint/2010/main" val="388937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16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3635896" y="123478"/>
            <a:ext cx="5328592" cy="48965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latin typeface="BNPP Type" panose="00000600000000000000" pitchFamily="2" charset="0"/>
              </a:rPr>
              <a:t>Once </a:t>
            </a:r>
            <a:r>
              <a:rPr lang="fr-FR" sz="3200" dirty="0" err="1">
                <a:latin typeface="BNPP Type" panose="00000600000000000000" pitchFamily="2" charset="0"/>
              </a:rPr>
              <a:t>uppon</a:t>
            </a:r>
            <a:r>
              <a:rPr lang="fr-FR" sz="3200" dirty="0">
                <a:latin typeface="BNPP Type" panose="00000600000000000000" pitchFamily="2" charset="0"/>
              </a:rPr>
              <a:t> a time chez SIT…</a:t>
            </a:r>
          </a:p>
          <a:p>
            <a:endParaRPr lang="fr-FR" sz="2000" b="0" dirty="0">
              <a:latin typeface="BNPP Type" panose="00000600000000000000" pitchFamily="2" charset="0"/>
            </a:endParaRPr>
          </a:p>
          <a:p>
            <a:r>
              <a:rPr lang="fr-FR" sz="2000" b="0" dirty="0">
                <a:latin typeface="BNPP Type" panose="00000600000000000000" pitchFamily="2" charset="0"/>
              </a:rPr>
              <a:t>Un document normatif : 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STA Back</a:t>
            </a:r>
          </a:p>
          <a:p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r>
              <a:rPr lang="fr-FR" sz="2000" b="0" dirty="0">
                <a:latin typeface="BNPP Type" panose="00000600000000000000" pitchFamily="2" charset="0"/>
              </a:rPr>
              <a:t>Ce document 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dirty="0">
                <a:latin typeface="BNPP Type" panose="00000600000000000000" pitchFamily="2" charset="0"/>
              </a:rPr>
              <a:t>Fournit les </a:t>
            </a:r>
            <a:r>
              <a:rPr lang="fr-FR" sz="2000" b="0" dirty="0">
                <a:solidFill>
                  <a:schemeClr val="tx2"/>
                </a:solidFill>
                <a:latin typeface="BNPP Type" panose="00000600000000000000" pitchFamily="2" charset="0"/>
              </a:rPr>
              <a:t>règles d’architecture </a:t>
            </a:r>
            <a:r>
              <a:rPr lang="fr-FR" sz="2000" b="0" dirty="0">
                <a:latin typeface="BNPP Type" panose="00000600000000000000" pitchFamily="2" charset="0"/>
              </a:rPr>
              <a:t>d’une application backend chez SIT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dirty="0">
                <a:latin typeface="BNPP Type" panose="00000600000000000000" pitchFamily="2" charset="0"/>
              </a:rPr>
              <a:t>Liste des préconisations pour aider les équipes dans leurs choix techniques et architecturaux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dirty="0">
                <a:latin typeface="BNPP Type" panose="00000600000000000000" pitchFamily="2" charset="0"/>
              </a:rPr>
              <a:t>A pour but d’uniformiser les applications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0" dirty="0">
                <a:latin typeface="BNPP Type" panose="00000600000000000000" pitchFamily="2" charset="0"/>
              </a:rPr>
              <a:t>Améliore la vie des développeurs et des applications</a:t>
            </a:r>
          </a:p>
          <a:p>
            <a:endParaRPr lang="fr-FR" sz="2400" dirty="0">
              <a:latin typeface="BNPP Type" panose="00000600000000000000" pitchFamily="2" charset="0"/>
            </a:endParaRPr>
          </a:p>
        </p:txBody>
      </p:sp>
      <p:pic>
        <p:nvPicPr>
          <p:cNvPr id="2052" name="Picture 4" descr="RÃ©sultat de recherche d'images pour &quot;ice age&quot;">
            <a:extLst>
              <a:ext uri="{FF2B5EF4-FFF2-40B4-BE49-F238E27FC236}">
                <a16:creationId xmlns:a16="http://schemas.microsoft.com/office/drawing/2014/main" id="{51509CFE-1B45-46F7-BE20-F2194F5A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12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EBFE6C4-8D4D-40E5-8593-C11F77CF2D95}"/>
              </a:ext>
            </a:extLst>
          </p:cNvPr>
          <p:cNvCxnSpPr>
            <a:cxnSpLocks/>
          </p:cNvCxnSpPr>
          <p:nvPr/>
        </p:nvCxnSpPr>
        <p:spPr>
          <a:xfrm>
            <a:off x="3551237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38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17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7525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Comment valider la bonne utilisation de ce document ?</a:t>
            </a:r>
          </a:p>
        </p:txBody>
      </p:sp>
    </p:spTree>
    <p:extLst>
      <p:ext uri="{BB962C8B-B14F-4D97-AF65-F5344CB8AC3E}">
        <p14:creationId xmlns:p14="http://schemas.microsoft.com/office/powerpoint/2010/main" val="348649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18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7525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En faisant comme d’habitude ?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AA039A5-6A35-46D6-A33B-1EBA9F9A26C9}"/>
              </a:ext>
            </a:extLst>
          </p:cNvPr>
          <p:cNvSpPr txBox="1">
            <a:spLocks/>
          </p:cNvSpPr>
          <p:nvPr/>
        </p:nvSpPr>
        <p:spPr>
          <a:xfrm>
            <a:off x="7524328" y="4262812"/>
            <a:ext cx="1296144" cy="7284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Non…</a:t>
            </a:r>
          </a:p>
        </p:txBody>
      </p:sp>
    </p:spTree>
    <p:extLst>
      <p:ext uri="{BB962C8B-B14F-4D97-AF65-F5344CB8AC3E}">
        <p14:creationId xmlns:p14="http://schemas.microsoft.com/office/powerpoint/2010/main" val="13204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19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7525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A la main ?</a:t>
            </a:r>
          </a:p>
        </p:txBody>
      </p:sp>
      <p:pic>
        <p:nvPicPr>
          <p:cNvPr id="5" name="Picture 2" descr="Image associÃ©e">
            <a:extLst>
              <a:ext uri="{FF2B5EF4-FFF2-40B4-BE49-F238E27FC236}">
                <a16:creationId xmlns:a16="http://schemas.microsoft.com/office/drawing/2014/main" id="{1D4064AC-6735-4F06-987A-C3D96783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2383">
            <a:off x="1052562" y="546266"/>
            <a:ext cx="7094676" cy="402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94FFD70-3C9F-4EE1-938E-6C2A8542334C}"/>
              </a:ext>
            </a:extLst>
          </p:cNvPr>
          <p:cNvSpPr txBox="1">
            <a:spLocks/>
          </p:cNvSpPr>
          <p:nvPr/>
        </p:nvSpPr>
        <p:spPr>
          <a:xfrm>
            <a:off x="6444208" y="4262812"/>
            <a:ext cx="2376264" cy="7284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Non plus…</a:t>
            </a:r>
          </a:p>
        </p:txBody>
      </p:sp>
    </p:spTree>
    <p:extLst>
      <p:ext uri="{BB962C8B-B14F-4D97-AF65-F5344CB8AC3E}">
        <p14:creationId xmlns:p14="http://schemas.microsoft.com/office/powerpoint/2010/main" val="332307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associÃ©e">
            <a:extLst>
              <a:ext uri="{FF2B5EF4-FFF2-40B4-BE49-F238E27FC236}">
                <a16:creationId xmlns:a16="http://schemas.microsoft.com/office/drawing/2014/main" id="{11BA3B51-1DB3-40F1-B330-52A19B2C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0"/>
            <a:ext cx="5338232" cy="300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5634260" y="727694"/>
            <a:ext cx="3347864" cy="7013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Rêve ?</a:t>
            </a:r>
            <a:endParaRPr lang="fr-FR" sz="3200" dirty="0">
              <a:latin typeface="BNPP Type" panose="00000600000000000000" pitchFamily="2" charset="0"/>
            </a:endParaRPr>
          </a:p>
        </p:txBody>
      </p:sp>
      <p:pic>
        <p:nvPicPr>
          <p:cNvPr id="6148" name="Picture 4" descr="Image associÃ©e">
            <a:extLst>
              <a:ext uri="{FF2B5EF4-FFF2-40B4-BE49-F238E27FC236}">
                <a16:creationId xmlns:a16="http://schemas.microsoft.com/office/drawing/2014/main" id="{19631566-3B18-45D6-9297-2A510800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42" y="2156699"/>
            <a:ext cx="4427984" cy="29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C896FE2E-633E-42BF-8FFA-DF835BC52F16}"/>
              </a:ext>
            </a:extLst>
          </p:cNvPr>
          <p:cNvSpPr txBox="1">
            <a:spLocks/>
          </p:cNvSpPr>
          <p:nvPr/>
        </p:nvSpPr>
        <p:spPr>
          <a:xfrm>
            <a:off x="179512" y="3673941"/>
            <a:ext cx="4392488" cy="799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…ou cauchemar ?</a:t>
            </a:r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7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20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1764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On ne vérifie pas le document 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6FE625E-2F03-49B5-B346-E410EB0B4DF1}"/>
              </a:ext>
            </a:extLst>
          </p:cNvPr>
          <p:cNvSpPr txBox="1">
            <a:spLocks/>
          </p:cNvSpPr>
          <p:nvPr/>
        </p:nvSpPr>
        <p:spPr>
          <a:xfrm>
            <a:off x="6012160" y="4403328"/>
            <a:ext cx="2808312" cy="53385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>
                <a:latin typeface="BNPP Type" panose="00000600000000000000" pitchFamily="2" charset="0"/>
              </a:rPr>
              <a:t>Toujours pas</a:t>
            </a:r>
          </a:p>
        </p:txBody>
      </p:sp>
      <p:pic>
        <p:nvPicPr>
          <p:cNvPr id="7170" name="Picture 2" descr="RÃ©sultat de recherche d'images pour &quot;ice age&quot;">
            <a:extLst>
              <a:ext uri="{FF2B5EF4-FFF2-40B4-BE49-F238E27FC236}">
                <a16:creationId xmlns:a16="http://schemas.microsoft.com/office/drawing/2014/main" id="{5DC29A63-3390-4D9E-94A5-0C934311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48" y="2854848"/>
            <a:ext cx="2288652" cy="22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21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6085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>
                <a:latin typeface="BNPP Type" panose="00000600000000000000" pitchFamily="2" charset="0"/>
              </a:rPr>
              <a:t>C’est là que</a:t>
            </a:r>
          </a:p>
          <a:p>
            <a:pPr algn="ctr"/>
            <a:endParaRPr lang="fr-FR" sz="5400" dirty="0">
              <a:latin typeface="BNPP Type" panose="00000600000000000000" pitchFamily="2" charset="0"/>
            </a:endParaRPr>
          </a:p>
          <a:p>
            <a:pPr algn="ctr"/>
            <a:r>
              <a:rPr lang="fr-FR" sz="5400" dirty="0">
                <a:latin typeface="BNPP Type" panose="00000600000000000000" pitchFamily="2" charset="0"/>
              </a:rPr>
              <a:t>intervient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A7C82FA-B298-43D0-93E5-54583454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14" y="2283718"/>
            <a:ext cx="335108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52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22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latin typeface="BNPP Type" panose="00000600000000000000" pitchFamily="2" charset="0"/>
              </a:rPr>
              <a:t>			Le début de la fin du cauchemar !</a:t>
            </a:r>
          </a:p>
          <a:p>
            <a:endParaRPr lang="fr-FR" sz="3200" dirty="0">
              <a:latin typeface="BNPP Type" panose="00000600000000000000" pitchFamily="2" charset="0"/>
            </a:endParaRPr>
          </a:p>
          <a:p>
            <a:r>
              <a:rPr lang="fr-FR" sz="2800" dirty="0">
                <a:latin typeface="BNPP Type" panose="00000600000000000000" pitchFamily="2" charset="0"/>
              </a:rPr>
              <a:t>Framework de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tests (automatisés) orientés architecture</a:t>
            </a:r>
          </a:p>
          <a:p>
            <a:endParaRPr lang="fr-FR" sz="32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fr-FR" sz="2800" dirty="0">
                <a:latin typeface="BNPP Type" panose="00000600000000000000" pitchFamily="2" charset="0"/>
              </a:rPr>
              <a:t>Très simple à prendre en main</a:t>
            </a:r>
          </a:p>
          <a:p>
            <a:pPr algn="ctr">
              <a:lnSpc>
                <a:spcPct val="110000"/>
              </a:lnSpc>
            </a:pPr>
            <a:r>
              <a:rPr lang="fr-FR" sz="2800" dirty="0">
                <a:latin typeface="BNPP Type" panose="00000600000000000000" pitchFamily="2" charset="0"/>
              </a:rPr>
              <a:t>Très simple à intégrer</a:t>
            </a:r>
          </a:p>
          <a:p>
            <a:pPr algn="ctr">
              <a:lnSpc>
                <a:spcPct val="110000"/>
              </a:lnSpc>
            </a:pPr>
            <a:r>
              <a:rPr lang="fr-FR" sz="2800" dirty="0">
                <a:latin typeface="BNPP Type" panose="00000600000000000000" pitchFamily="2" charset="0"/>
              </a:rPr>
              <a:t>Qui fourni une fluent API agréable à utiliser</a:t>
            </a:r>
          </a:p>
          <a:p>
            <a:pPr algn="ctr">
              <a:lnSpc>
                <a:spcPct val="110000"/>
              </a:lnSpc>
            </a:pPr>
            <a:r>
              <a:rPr lang="fr-FR" sz="2800" dirty="0">
                <a:latin typeface="BNPP Type" panose="00000600000000000000" pitchFamily="2" charset="0"/>
              </a:rPr>
              <a:t>JUnit like</a:t>
            </a:r>
          </a:p>
          <a:p>
            <a:endParaRPr lang="fr-FR" sz="3200" dirty="0">
              <a:latin typeface="BNPP Type" panose="00000600000000000000" pitchFamily="2" charset="0"/>
            </a:endParaRPr>
          </a:p>
          <a:p>
            <a:pPr algn="ctr"/>
            <a:endParaRPr lang="fr-FR" sz="3200" dirty="0">
              <a:latin typeface="BNPP Type" panose="00000600000000000000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52B0BF-9C91-4290-B6F8-5CDC6E8A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0" y="312986"/>
            <a:ext cx="251331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23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915566"/>
            <a:ext cx="8604448" cy="23762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Permet de valider &amp; vérifier la conformité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Des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standards</a:t>
            </a:r>
            <a:r>
              <a:rPr lang="fr-FR" sz="2800" dirty="0">
                <a:latin typeface="BNPP Type" panose="00000600000000000000" pitchFamily="2" charset="0"/>
              </a:rPr>
              <a:t>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d’architectures</a:t>
            </a:r>
            <a:r>
              <a:rPr lang="fr-FR" sz="2800" dirty="0">
                <a:latin typeface="BNPP Type" panose="00000600000000000000" pitchFamily="2" charset="0"/>
              </a:rPr>
              <a:t> (STA, styles…)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Des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règles de développements </a:t>
            </a:r>
            <a:r>
              <a:rPr lang="fr-FR" sz="2800" dirty="0">
                <a:solidFill>
                  <a:srgbClr val="2B2B2B"/>
                </a:solidFill>
                <a:latin typeface="BNPP Type" panose="00000600000000000000" pitchFamily="2" charset="0"/>
              </a:rPr>
              <a:t>(best practices)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Des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conventions de nommages</a:t>
            </a:r>
            <a:endParaRPr lang="fr-FR" sz="24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3EFAAA-255A-4BF2-9B75-3A39D03E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0" y="312986"/>
            <a:ext cx="251331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7F7636A-CE3A-4343-B811-8A7F53174644}"/>
              </a:ext>
            </a:extLst>
          </p:cNvPr>
          <p:cNvSpPr txBox="1">
            <a:spLocks/>
          </p:cNvSpPr>
          <p:nvPr/>
        </p:nvSpPr>
        <p:spPr>
          <a:xfrm>
            <a:off x="0" y="3723878"/>
            <a:ext cx="9144000" cy="1419622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dirty="0">
                <a:solidFill>
                  <a:schemeClr val="bg1"/>
                </a:solidFill>
                <a:latin typeface="Cooper Black" panose="0208090404030B020404" pitchFamily="18" charset="0"/>
              </a:rPr>
              <a:t>Automatiquement !</a:t>
            </a:r>
          </a:p>
        </p:txBody>
      </p:sp>
    </p:spTree>
    <p:extLst>
      <p:ext uri="{BB962C8B-B14F-4D97-AF65-F5344CB8AC3E}">
        <p14:creationId xmlns:p14="http://schemas.microsoft.com/office/powerpoint/2010/main" val="15136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24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1203598"/>
            <a:ext cx="8604448" cy="38164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Permet de s’assurer que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BNPP Type" panose="00000600000000000000" pitchFamily="2" charset="0"/>
              </a:rPr>
              <a:t>Le style d’architecture prévu est bien respecté</a:t>
            </a:r>
            <a:r>
              <a:rPr lang="fr-FR" sz="24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 </a:t>
            </a:r>
            <a:r>
              <a:rPr lang="fr-FR" sz="28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</a:t>
            </a:r>
            <a:r>
              <a:rPr lang="fr-FR" sz="2800" baseline="-25000" dirty="0" err="1">
                <a:solidFill>
                  <a:schemeClr val="tx2"/>
                </a:solidFill>
                <a:latin typeface="BNPP Type" panose="00000600000000000000" pitchFamily="2" charset="0"/>
              </a:rPr>
              <a:t>layered</a:t>
            </a:r>
            <a:r>
              <a:rPr lang="fr-FR" sz="28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 architecture ?)</a:t>
            </a:r>
            <a:br>
              <a:rPr lang="fr-FR" sz="2600" dirty="0">
                <a:latin typeface="BNPP Type" panose="00000600000000000000" pitchFamily="2" charset="0"/>
              </a:rPr>
            </a:br>
            <a:r>
              <a:rPr lang="fr-FR" sz="2400" dirty="0">
                <a:latin typeface="BNPP Type" panose="00000600000000000000" pitchFamily="2" charset="0"/>
              </a:rPr>
              <a:t>Certains packages ne sont pas utilisés </a:t>
            </a:r>
            <a:r>
              <a:rPr lang="fr-FR" sz="28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(les packages internes du JDK ?)</a:t>
            </a:r>
            <a:br>
              <a:rPr lang="fr-FR" sz="2000" dirty="0">
                <a:latin typeface="BNPP Type" panose="00000600000000000000" pitchFamily="2" charset="0"/>
              </a:rPr>
            </a:br>
            <a:r>
              <a:rPr lang="fr-FR" sz="2400" dirty="0">
                <a:latin typeface="BNPP Type" panose="00000600000000000000" pitchFamily="2" charset="0"/>
              </a:rPr>
              <a:t>L’architecture ne régresse pas dans le temps </a:t>
            </a:r>
            <a:r>
              <a:rPr lang="fr-FR" sz="28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(turn-over ?)</a:t>
            </a:r>
            <a:endParaRPr lang="fr-FR" sz="2600" baseline="-250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3EFAAA-255A-4BF2-9B75-3A39D03E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0" y="312986"/>
            <a:ext cx="251331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01E45A36-8FC4-4EF2-B7C3-8DA2503B4DCA}"/>
              </a:ext>
            </a:extLst>
          </p:cNvPr>
          <p:cNvSpPr txBox="1">
            <a:spLocks/>
          </p:cNvSpPr>
          <p:nvPr/>
        </p:nvSpPr>
        <p:spPr>
          <a:xfrm>
            <a:off x="0" y="3723878"/>
            <a:ext cx="9144000" cy="1419622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dirty="0">
                <a:solidFill>
                  <a:schemeClr val="bg1"/>
                </a:solidFill>
                <a:latin typeface="Cooper Black" panose="0208090404030B020404" pitchFamily="18" charset="0"/>
              </a:rPr>
              <a:t>Automatiquement ! (bis)</a:t>
            </a:r>
          </a:p>
        </p:txBody>
      </p:sp>
    </p:spTree>
    <p:extLst>
      <p:ext uri="{BB962C8B-B14F-4D97-AF65-F5344CB8AC3E}">
        <p14:creationId xmlns:p14="http://schemas.microsoft.com/office/powerpoint/2010/main" val="16551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737C1A-21BD-4FC2-B6F1-866390BD3B94}"/>
              </a:ext>
            </a:extLst>
          </p:cNvPr>
          <p:cNvGrpSpPr/>
          <p:nvPr/>
        </p:nvGrpSpPr>
        <p:grpSpPr>
          <a:xfrm>
            <a:off x="7020272" y="34072"/>
            <a:ext cx="2123728" cy="2585029"/>
            <a:chOff x="755576" y="1851670"/>
            <a:chExt cx="2123728" cy="2585029"/>
          </a:xfrm>
        </p:grpSpPr>
        <p:pic>
          <p:nvPicPr>
            <p:cNvPr id="1026" name="Picture 2" descr="RÃ©sultat de recherche d'images pour &quot;scrat ice age&quot;">
              <a:extLst>
                <a:ext uri="{FF2B5EF4-FFF2-40B4-BE49-F238E27FC236}">
                  <a16:creationId xmlns:a16="http://schemas.microsoft.com/office/drawing/2014/main" id="{530BFFBF-FA91-4CCD-A950-B9699C63F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4" r="34009" b="4814"/>
            <a:stretch/>
          </p:blipFill>
          <p:spPr bwMode="auto">
            <a:xfrm>
              <a:off x="755576" y="1851670"/>
              <a:ext cx="2123728" cy="2585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56865A-E0D0-44D5-9AEC-6508DDDA4C32}"/>
                </a:ext>
              </a:extLst>
            </p:cNvPr>
            <p:cNvSpPr/>
            <p:nvPr/>
          </p:nvSpPr>
          <p:spPr>
            <a:xfrm>
              <a:off x="755576" y="3075806"/>
              <a:ext cx="360040" cy="64807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25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5400" dirty="0">
              <a:latin typeface="BNPP Type" panose="00000600000000000000" pitchFamily="2" charset="0"/>
            </a:endParaRPr>
          </a:p>
          <a:p>
            <a:pPr algn="ctr"/>
            <a:r>
              <a:rPr lang="fr-FR" sz="5400" dirty="0">
                <a:latin typeface="BNPP Type" panose="00000600000000000000" pitchFamily="2" charset="0"/>
              </a:rPr>
              <a:t>Et concrètement ?</a:t>
            </a:r>
            <a:endParaRPr lang="fr-FR" sz="3600" dirty="0">
              <a:latin typeface="BNPP Type" panose="00000600000000000000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D9BF5B-28CF-47E7-BF30-C9A9E4816A5F}"/>
              </a:ext>
            </a:extLst>
          </p:cNvPr>
          <p:cNvSpPr/>
          <p:nvPr/>
        </p:nvSpPr>
        <p:spPr>
          <a:xfrm rot="21180360">
            <a:off x="1822537" y="2660345"/>
            <a:ext cx="5561396" cy="1306444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oper Black" panose="0208090404030B020404" pitchFamily="18" charset="0"/>
              </a:rPr>
              <a:t>On fait quoi avec</a:t>
            </a:r>
          </a:p>
          <a:p>
            <a:pPr algn="ctr"/>
            <a:r>
              <a:rPr lang="fr-FR" sz="3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ArchUnit</a:t>
            </a:r>
            <a:r>
              <a:rPr lang="fr-FR" sz="3600" dirty="0">
                <a:solidFill>
                  <a:schemeClr val="bg1"/>
                </a:solidFill>
                <a:latin typeface="Cooper Black" panose="0208090404030B0204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55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26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r>
              <a:rPr lang="fr-FR" sz="2400" dirty="0">
                <a:latin typeface="BNPP Type" panose="00000600000000000000" pitchFamily="2" charset="0"/>
              </a:rPr>
              <a:t>Les dépendances des modules Maven doivent être </a:t>
            </a:r>
            <a:r>
              <a:rPr lang="fr-FR" sz="2400" i="1" dirty="0" err="1">
                <a:solidFill>
                  <a:schemeClr val="tx2"/>
                </a:solidFill>
                <a:latin typeface="BNPP Type" panose="00000600000000000000" pitchFamily="2" charset="0"/>
              </a:rPr>
              <a:t>Layered</a:t>
            </a:r>
            <a:r>
              <a:rPr lang="fr-FR" sz="2400" i="1" dirty="0">
                <a:solidFill>
                  <a:schemeClr val="tx2"/>
                </a:solidFill>
                <a:latin typeface="BNPP Type" panose="00000600000000000000" pitchFamily="2" charset="0"/>
              </a:rPr>
              <a:t> Architecture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 compliant</a:t>
            </a:r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r>
              <a:rPr lang="fr-FR" sz="2400" dirty="0">
                <a:latin typeface="BNPP Type" panose="00000600000000000000" pitchFamily="2" charset="0"/>
              </a:rPr>
              <a:t>Les </a:t>
            </a:r>
            <a:r>
              <a:rPr lang="fr-FR" sz="2400" i="1" dirty="0">
                <a:solidFill>
                  <a:schemeClr val="tx2"/>
                </a:solidFill>
                <a:latin typeface="BNPP Type" panose="00000600000000000000" pitchFamily="2" charset="0"/>
              </a:rPr>
              <a:t>Applications Services </a:t>
            </a:r>
            <a:r>
              <a:rPr lang="fr-FR" sz="2400" dirty="0">
                <a:latin typeface="BNPP Type" panose="00000600000000000000" pitchFamily="2" charset="0"/>
              </a:rPr>
              <a:t>doivent se trouver dans les packages de la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couche service</a:t>
            </a:r>
            <a:r>
              <a:rPr lang="fr-FR" sz="2400" dirty="0">
                <a:latin typeface="BNPP Type" panose="00000600000000000000" pitchFamily="2" charset="0"/>
              </a:rPr>
              <a:t> de l’application</a:t>
            </a:r>
            <a:endParaRPr lang="fr-FR" sz="20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000" dirty="0">
              <a:latin typeface="BNPP Type" panose="00000600000000000000" pitchFamily="2" charset="0"/>
            </a:endParaRPr>
          </a:p>
          <a:p>
            <a:r>
              <a:rPr lang="fr-FR" sz="2400" dirty="0">
                <a:latin typeface="BNPP Type" panose="00000600000000000000" pitchFamily="2" charset="0"/>
              </a:rPr>
              <a:t>Les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 patterns tactiques</a:t>
            </a:r>
            <a:r>
              <a:rPr lang="fr-FR" sz="2400" dirty="0">
                <a:latin typeface="BNPP Type" panose="00000600000000000000" pitchFamily="2" charset="0"/>
              </a:rPr>
              <a:t> DDD (</a:t>
            </a:r>
            <a:r>
              <a:rPr lang="fr-FR" sz="2400" dirty="0" err="1">
                <a:latin typeface="BNPP Type" panose="00000600000000000000" pitchFamily="2" charset="0"/>
              </a:rPr>
              <a:t>Entity</a:t>
            </a:r>
            <a:r>
              <a:rPr lang="fr-FR" sz="2400" dirty="0">
                <a:latin typeface="BNPP Type" panose="00000600000000000000" pitchFamily="2" charset="0"/>
              </a:rPr>
              <a:t>, VO…) doivent se trouver dans les packages de la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couche domaine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latin typeface="BNPP Type" panose="00000600000000000000" pitchFamily="2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8844CFD-43FD-46F2-A8D0-4AE534C3AE4E}"/>
              </a:ext>
            </a:extLst>
          </p:cNvPr>
          <p:cNvSpPr/>
          <p:nvPr/>
        </p:nvSpPr>
        <p:spPr>
          <a:xfrm>
            <a:off x="288032" y="918548"/>
            <a:ext cx="2699792" cy="288032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7BC374F-9170-4B5B-864A-58278816649A}"/>
              </a:ext>
            </a:extLst>
          </p:cNvPr>
          <p:cNvSpPr/>
          <p:nvPr/>
        </p:nvSpPr>
        <p:spPr>
          <a:xfrm>
            <a:off x="288032" y="2249205"/>
            <a:ext cx="2699792" cy="288032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9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6D7467D-A835-498C-BA69-9137CAB3E783}"/>
              </a:ext>
            </a:extLst>
          </p:cNvPr>
          <p:cNvSpPr/>
          <p:nvPr/>
        </p:nvSpPr>
        <p:spPr>
          <a:xfrm>
            <a:off x="288032" y="3867894"/>
            <a:ext cx="2699792" cy="288032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15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B56658E-55C1-4FCF-9F64-0A94015EF840}"/>
              </a:ext>
            </a:extLst>
          </p:cNvPr>
          <p:cNvSpPr txBox="1">
            <a:spLocks/>
          </p:cNvSpPr>
          <p:nvPr/>
        </p:nvSpPr>
        <p:spPr>
          <a:xfrm>
            <a:off x="440432" y="267494"/>
            <a:ext cx="8604448" cy="5627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3200" dirty="0">
                <a:latin typeface="BNPP Type" panose="00000600000000000000" pitchFamily="2" charset="0"/>
              </a:rPr>
              <a:t>Reprenons notre STA Back…</a:t>
            </a:r>
          </a:p>
        </p:txBody>
      </p:sp>
    </p:spTree>
    <p:extLst>
      <p:ext uri="{BB962C8B-B14F-4D97-AF65-F5344CB8AC3E}">
        <p14:creationId xmlns:p14="http://schemas.microsoft.com/office/powerpoint/2010/main" val="193424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843558"/>
            <a:ext cx="8377753" cy="36724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  <a:ea typeface="+mj-ea"/>
                <a:cs typeface="+mj-cs"/>
              </a:rPr>
              <a:t>es dépendances entre les modules </a:t>
            </a:r>
            <a:r>
              <a:rPr lang="fr-FR" sz="2000" dirty="0" err="1">
                <a:solidFill>
                  <a:srgbClr val="000000"/>
                </a:solidFill>
                <a:latin typeface="BNPP Type" panose="00000600000000000000" pitchFamily="2" charset="0"/>
                <a:ea typeface="+mj-ea"/>
                <a:cs typeface="+mj-cs"/>
              </a:rPr>
              <a:t>maven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  <a:ea typeface="+mj-ea"/>
                <a:cs typeface="+mj-cs"/>
              </a:rPr>
              <a:t> seront 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les suivantes 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Le module </a:t>
            </a:r>
            <a:r>
              <a:rPr lang="fr-FR" sz="2000" dirty="0" err="1">
                <a:solidFill>
                  <a:srgbClr val="000000"/>
                </a:solidFill>
                <a:latin typeface="BNPP Type" panose="00000600000000000000" pitchFamily="2" charset="0"/>
              </a:rPr>
              <a:t>maven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Domain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 ne dépend d’aucun autre module.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Le module </a:t>
            </a:r>
            <a:r>
              <a:rPr lang="fr-FR" sz="2000" dirty="0" err="1">
                <a:solidFill>
                  <a:srgbClr val="000000"/>
                </a:solidFill>
                <a:latin typeface="BNPP Type" panose="00000600000000000000" pitchFamily="2" charset="0"/>
              </a:rPr>
              <a:t>maven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Application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 dépend du module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Domain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Le module </a:t>
            </a:r>
            <a:r>
              <a:rPr lang="fr-FR" sz="2000" dirty="0" err="1">
                <a:solidFill>
                  <a:srgbClr val="000000"/>
                </a:solidFill>
                <a:latin typeface="BNPP Type" panose="00000600000000000000" pitchFamily="2" charset="0"/>
              </a:rPr>
              <a:t>maven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Exposition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 dépend du module 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Application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 et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Domain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Le module </a:t>
            </a:r>
            <a:r>
              <a:rPr lang="fr-FR" sz="2000" dirty="0" err="1">
                <a:solidFill>
                  <a:srgbClr val="000000"/>
                </a:solidFill>
                <a:latin typeface="BNPP Type" panose="00000600000000000000" pitchFamily="2" charset="0"/>
              </a:rPr>
              <a:t>maven</a:t>
            </a:r>
            <a:r>
              <a:rPr lang="fr-FR" sz="2000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Infrastructure dépend du module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Domain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,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Application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 et </a:t>
            </a:r>
            <a:r>
              <a:rPr lang="fr-FR" sz="2000" i="1" dirty="0">
                <a:solidFill>
                  <a:schemeClr val="tx2"/>
                </a:solidFill>
                <a:latin typeface="BNPP Type" panose="00000600000000000000" pitchFamily="2" charset="0"/>
              </a:rPr>
              <a:t>Exposition</a:t>
            </a:r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</p:spTree>
    <p:extLst>
      <p:ext uri="{BB962C8B-B14F-4D97-AF65-F5344CB8AC3E}">
        <p14:creationId xmlns:p14="http://schemas.microsoft.com/office/powerpoint/2010/main" val="15105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49275" y="267494"/>
            <a:ext cx="3645449" cy="10081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4800" b="1" dirty="0">
                <a:solidFill>
                  <a:srgbClr val="000000"/>
                </a:solidFill>
                <a:latin typeface="BNPP Type" panose="00000600000000000000" pitchFamily="2" charset="0"/>
              </a:rPr>
              <a:t>Traduction ?</a:t>
            </a:r>
            <a:endParaRPr lang="fr-FR" sz="4800" b="1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  <p:pic>
        <p:nvPicPr>
          <p:cNvPr id="19458" name="Picture 2" descr="Image associÃ©e">
            <a:extLst>
              <a:ext uri="{FF2B5EF4-FFF2-40B4-BE49-F238E27FC236}">
                <a16:creationId xmlns:a16="http://schemas.microsoft.com/office/drawing/2014/main" id="{820EA792-4223-4960-B86E-5E55F34C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196"/>
            <a:ext cx="3625281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6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843558"/>
            <a:ext cx="8377753" cy="36724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Les classes de la 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couche X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 ne doivent accéder qu’aux</a:t>
            </a:r>
            <a:b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couches Y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 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et Z</a:t>
            </a:r>
          </a:p>
          <a:p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Autrement dit</a:t>
            </a:r>
          </a:p>
          <a:p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algn="ctr"/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Les classes des 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packages xxx 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ne doivent accéder qu’aux classes des 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packages </a:t>
            </a:r>
            <a:r>
              <a:rPr lang="fr-FR" sz="2400" b="1" dirty="0" err="1">
                <a:solidFill>
                  <a:schemeClr val="tx2"/>
                </a:solidFill>
                <a:latin typeface="BNPP Type" panose="00000600000000000000" pitchFamily="2" charset="0"/>
              </a:rPr>
              <a:t>yyy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 ou zzz</a:t>
            </a:r>
          </a:p>
          <a:p>
            <a:r>
              <a:rPr lang="fr-FR" sz="2000" dirty="0">
                <a:solidFill>
                  <a:schemeClr val="tx2"/>
                </a:solidFill>
                <a:latin typeface="BNPP Type" panose="00000600000000000000" pitchFamily="2" charset="0"/>
              </a:rPr>
              <a:t>Encore autrement dit</a:t>
            </a:r>
          </a:p>
          <a:p>
            <a:endParaRPr lang="fr-FR" sz="2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algn="ctr"/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Les classes de </a:t>
            </a:r>
            <a:r>
              <a:rPr lang="fr-FR" sz="2400" b="1" dirty="0" err="1">
                <a:solidFill>
                  <a:schemeClr val="tx2"/>
                </a:solidFill>
                <a:latin typeface="BNPP Type" panose="00000600000000000000" pitchFamily="2" charset="0"/>
              </a:rPr>
              <a:t>com.bnpparibas.appli.exposition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BNPP Type" panose="00000600000000000000" pitchFamily="2" charset="0"/>
              </a:rPr>
              <a:t>ne doivent pas être accédées par les </a:t>
            </a:r>
            <a:r>
              <a:rPr lang="fr-FR" sz="2400" b="1" dirty="0">
                <a:solidFill>
                  <a:schemeClr val="tx2"/>
                </a:solidFill>
                <a:latin typeface="BNPP Type" panose="00000600000000000000" pitchFamily="2" charset="0"/>
              </a:rPr>
              <a:t>classes d’autres packages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</p:spTree>
    <p:extLst>
      <p:ext uri="{BB962C8B-B14F-4D97-AF65-F5344CB8AC3E}">
        <p14:creationId xmlns:p14="http://schemas.microsoft.com/office/powerpoint/2010/main" val="246069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5634260" y="727694"/>
            <a:ext cx="3347864" cy="7013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Un Rêve ?</a:t>
            </a:r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50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95486"/>
            <a:ext cx="5328592" cy="15841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6600" b="1" dirty="0">
                <a:solidFill>
                  <a:srgbClr val="000000"/>
                </a:solidFill>
                <a:latin typeface="BNPP Type" panose="00000600000000000000" pitchFamily="2" charset="0"/>
              </a:rPr>
              <a:t>Un job pour</a:t>
            </a:r>
            <a:endParaRPr lang="fr-FR" sz="6600" b="1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5D026F-7EC9-4AC4-AF0C-9ED4642C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779662"/>
            <a:ext cx="460773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77C222-1CE5-4CAE-8D3F-BFF3134C4358}"/>
              </a:ext>
            </a:extLst>
          </p:cNvPr>
          <p:cNvSpPr txBox="1"/>
          <p:nvPr/>
        </p:nvSpPr>
        <p:spPr>
          <a:xfrm>
            <a:off x="6372200" y="1887674"/>
            <a:ext cx="2520280" cy="6840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fr-FR" sz="6600" b="1" dirty="0">
                <a:solidFill>
                  <a:srgbClr val="000000"/>
                </a:solidFill>
                <a:latin typeface="BNPP Type" panose="00000600000000000000" pitchFamily="2" charset="0"/>
              </a:rPr>
              <a:t>!!!</a:t>
            </a:r>
            <a:endParaRPr lang="fr-FR" sz="6600" b="1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08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937648"/>
            <a:ext cx="837775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1) Définir les couches applicatives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BE6386-479F-40BA-8266-03B5A068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" y="1957832"/>
            <a:ext cx="8820472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layers_access_should_be_DDD_compliant_V1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ArchRule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layeredArchitecture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.layer(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EXPOSITION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definedBy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"..exposition.."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     .layer(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definedBy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"..application.."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.layer(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definedBy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.layer(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INFRASTRUCTURE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definedBy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"..infrastructure.."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26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937648"/>
            <a:ext cx="837775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2) Définir les règles d’accès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52E0B7-9CF1-44BD-AAFA-92A5C7737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244287"/>
            <a:ext cx="8784976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whereLayer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EXPOSITION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mayNotBeAccessedByAnyLayer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whereLayer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mayOnlyBeAccessedByLayers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EXPOSITION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22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937648"/>
            <a:ext cx="837775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3) La vérification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4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6002FE-3C63-4DB4-9238-09F9A4DB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2355726"/>
            <a:ext cx="326243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rule.check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2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D6002FE-3C63-4DB4-9238-09F9A4DB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186704"/>
            <a:ext cx="8084264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 était une fois dans </a:t>
            </a:r>
            <a:r>
              <a:rPr kumimoji="0" lang="fr-FR" altLang="fr-FR" sz="32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IntelliJ</a:t>
            </a:r>
            <a:r>
              <a:rPr kumimoji="0" lang="fr-FR" altLang="fr-FR" sz="3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kumimoji="0" lang="fr-FR" altLang="fr-FR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59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35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267494"/>
            <a:ext cx="8604448" cy="47525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latin typeface="BNPP Type" panose="00000600000000000000" pitchFamily="2" charset="0"/>
              </a:rPr>
              <a:t>Et si on allait plus loin ?</a:t>
            </a:r>
          </a:p>
        </p:txBody>
      </p:sp>
    </p:spTree>
    <p:extLst>
      <p:ext uri="{BB962C8B-B14F-4D97-AF65-F5344CB8AC3E}">
        <p14:creationId xmlns:p14="http://schemas.microsoft.com/office/powerpoint/2010/main" val="1203265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associÃ©e">
            <a:extLst>
              <a:ext uri="{FF2B5EF4-FFF2-40B4-BE49-F238E27FC236}">
                <a16:creationId xmlns:a16="http://schemas.microsoft.com/office/drawing/2014/main" id="{6B58D90C-6575-47B9-B6F6-7C000C912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b="561"/>
          <a:stretch/>
        </p:blipFill>
        <p:spPr bwMode="auto">
          <a:xfrm>
            <a:off x="-180528" y="0"/>
            <a:ext cx="68042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Ã©sultat de recherche d'images pour &quot;living documentation&quot;">
            <a:extLst>
              <a:ext uri="{FF2B5EF4-FFF2-40B4-BE49-F238E27FC236}">
                <a16:creationId xmlns:a16="http://schemas.microsoft.com/office/drawing/2014/main" id="{73E5DCD8-1C32-4620-99DD-A94F7B5F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4554">
            <a:off x="5360065" y="314535"/>
            <a:ext cx="3683745" cy="476460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1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37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Avec des annotations </a:t>
            </a:r>
            <a:r>
              <a:rPr lang="fr-FR" sz="3600" dirty="0">
                <a:solidFill>
                  <a:schemeClr val="tx2"/>
                </a:solidFill>
                <a:latin typeface="BNPP Type" panose="00000600000000000000" pitchFamily="2" charset="0"/>
              </a:rPr>
              <a:t>Living Doc</a:t>
            </a:r>
          </a:p>
          <a:p>
            <a:r>
              <a:rPr lang="fr-FR" sz="3600" dirty="0">
                <a:latin typeface="BNPP Type" panose="00000600000000000000" pitchFamily="2" charset="0"/>
              </a:rPr>
              <a:t>	on ajoute de la documentation vivante 	directement dans le code</a:t>
            </a:r>
          </a:p>
          <a:p>
            <a:endParaRPr lang="fr-FR" sz="3600" dirty="0">
              <a:solidFill>
                <a:srgbClr val="C00000"/>
              </a:solidFill>
              <a:latin typeface="BNPP Type" panose="00000600000000000000" pitchFamily="2" charset="0"/>
            </a:endParaRPr>
          </a:p>
          <a:p>
            <a:endParaRPr lang="fr-FR" sz="3600" dirty="0">
              <a:solidFill>
                <a:srgbClr val="C00000"/>
              </a:solidFill>
              <a:latin typeface="BNPP Type" panose="00000600000000000000" pitchFamily="2" charset="0"/>
            </a:endParaRPr>
          </a:p>
          <a:p>
            <a:pPr algn="r"/>
            <a:r>
              <a:rPr lang="fr-FR" sz="4400" dirty="0">
                <a:solidFill>
                  <a:srgbClr val="2B2B2B"/>
                </a:solidFill>
                <a:latin typeface="BNPP Type" panose="00000600000000000000" pitchFamily="2" charset="0"/>
              </a:rPr>
              <a:t>Et on l’utilise avec </a:t>
            </a:r>
            <a:r>
              <a:rPr lang="fr-FR" sz="4400" dirty="0" err="1">
                <a:solidFill>
                  <a:schemeClr val="tx2"/>
                </a:solidFill>
                <a:latin typeface="BNPP Type" panose="00000600000000000000" pitchFamily="2" charset="0"/>
              </a:rPr>
              <a:t>ArchUnit</a:t>
            </a:r>
            <a:r>
              <a:rPr lang="fr-FR" sz="4400" dirty="0">
                <a:solidFill>
                  <a:srgbClr val="2B2B2B"/>
                </a:solidFill>
                <a:latin typeface="BNPP Type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85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38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Quelques exemples</a:t>
            </a:r>
          </a:p>
          <a:p>
            <a:endParaRPr lang="fr-FR" sz="3600" dirty="0">
              <a:latin typeface="BNPP Type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BNPP Type" panose="00000600000000000000" pitchFamily="2" charset="0"/>
              </a:rPr>
              <a:t>Comment repérer les patterns DDD ? 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NPP Type" panose="00000600000000000000" pitchFamily="2" charset="0"/>
              </a:rPr>
              <a:t>Comment marquer les services ? 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BNPP Type" panose="00000600000000000000" pitchFamily="2" charset="0"/>
              </a:rPr>
              <a:t>Quand sait-on qu’une classe est censée être immutable ?</a:t>
            </a:r>
            <a:endParaRPr lang="fr-FR" sz="3600" dirty="0">
              <a:solidFill>
                <a:srgbClr val="2B2B2B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08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14DBAD-3FB8-49B1-8187-8DE4C0B3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69235"/>
            <a:ext cx="8731878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Layer.Application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com.bnpparibas.itg.sit.pact.dojo.mokuroku.application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F426E5D-A7B9-410A-B616-D7F46A59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061323"/>
            <a:ext cx="3355406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@Immutable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SessionDTO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B5945F1-0B1A-47B1-9FDB-03FB61BFD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864444"/>
            <a:ext cx="611257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Transactional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DDD.ApplicationService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SubscriptionApplicationService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94EF934-E691-44AC-86A4-CEAD75139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932229"/>
            <a:ext cx="3768980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DDD.Repository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Directory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1AB7369-EA71-45B7-921B-C8E5BE78A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802061"/>
            <a:ext cx="294183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DDD.AggregateRoot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DDD.Entity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Trainee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9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dirty="0">
                <a:latin typeface="BNPP Type" panose="00000600000000000000" pitchFamily="2" charset="0"/>
              </a:rPr>
              <a:t>Dans le rêve d’un architecte…</a:t>
            </a:r>
          </a:p>
          <a:p>
            <a:endParaRPr lang="fr-FR" sz="1800" dirty="0">
              <a:latin typeface="BNPP Type" panose="00000600000000000000" pitchFamily="2" charset="0"/>
            </a:endParaRPr>
          </a:p>
          <a:p>
            <a:r>
              <a:rPr lang="fr-FR" sz="4000" b="0" dirty="0">
                <a:latin typeface="BNPP Type" panose="00000600000000000000" pitchFamily="2" charset="0"/>
              </a:rPr>
              <a:t>On croise des applications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b="0" dirty="0">
                <a:latin typeface="BNPP Type" panose="00000600000000000000" pitchFamily="2" charset="0"/>
              </a:rPr>
              <a:t>Maintenables</a:t>
            </a:r>
            <a:r>
              <a:rPr lang="fr-FR" sz="2800" b="0" dirty="0">
                <a:latin typeface="BNPP Type" panose="00000600000000000000" pitchFamily="2" charset="0"/>
              </a:rPr>
              <a:t> </a:t>
            </a:r>
            <a:r>
              <a:rPr lang="fr-FR" sz="32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(bonnes pratiques, qualité de code)</a:t>
            </a:r>
            <a:endParaRPr lang="fr-FR" sz="3200" b="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b="0" dirty="0">
                <a:latin typeface="BNPP Type" panose="00000600000000000000" pitchFamily="2" charset="0"/>
              </a:rPr>
              <a:t>Exploitables </a:t>
            </a:r>
            <a:r>
              <a:rPr lang="fr-FR" sz="32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(dev/</a:t>
            </a:r>
            <a:r>
              <a:rPr lang="fr-FR" sz="3200" baseline="-25000" dirty="0" err="1">
                <a:solidFill>
                  <a:schemeClr val="tx2"/>
                </a:solidFill>
                <a:latin typeface="BNPP Type" panose="00000600000000000000" pitchFamily="2" charset="0"/>
              </a:rPr>
              <a:t>ops</a:t>
            </a:r>
            <a:r>
              <a:rPr lang="fr-FR" sz="32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, observabilité)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b="0" dirty="0">
                <a:latin typeface="BNPP Type" panose="00000600000000000000" pitchFamily="2" charset="0"/>
              </a:rPr>
              <a:t>Homogènes </a:t>
            </a:r>
            <a:r>
              <a:rPr lang="fr-FR" sz="32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(standards)</a:t>
            </a:r>
            <a:endParaRPr lang="fr-FR" sz="3600" baseline="-25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b="0" dirty="0">
                <a:latin typeface="BNPP Type" panose="00000600000000000000" pitchFamily="2" charset="0"/>
              </a:rPr>
              <a:t>Testées </a:t>
            </a:r>
            <a:r>
              <a:rPr lang="fr-FR" sz="3200" baseline="-25000" dirty="0">
                <a:solidFill>
                  <a:schemeClr val="tx2"/>
                </a:solidFill>
                <a:latin typeface="BNPP Type" panose="00000600000000000000" pitchFamily="2" charset="0"/>
              </a:rPr>
              <a:t>(automatiquement)</a:t>
            </a:r>
            <a:endParaRPr lang="fr-FR" sz="3600" baseline="-250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40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40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Living documentation en accéléré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Ajout de la documentation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au code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Toujours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synchro</a:t>
            </a:r>
            <a:r>
              <a:rPr lang="fr-FR" sz="2800" dirty="0">
                <a:latin typeface="BNPP Type" panose="00000600000000000000" pitchFamily="2" charset="0"/>
              </a:rPr>
              <a:t> avec le code (forcément !)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Ajoute du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sens</a:t>
            </a:r>
            <a:r>
              <a:rPr lang="fr-FR" sz="2800" dirty="0">
                <a:latin typeface="BNPP Type" panose="00000600000000000000" pitchFamily="2" charset="0"/>
              </a:rPr>
              <a:t> au code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S’appuie sur des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annotations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Annotations exploitables avec </a:t>
            </a:r>
            <a:r>
              <a:rPr lang="fr-FR" sz="2800" dirty="0" err="1">
                <a:solidFill>
                  <a:schemeClr val="tx2"/>
                </a:solidFill>
                <a:latin typeface="BNPP Type" panose="00000600000000000000" pitchFamily="2" charset="0"/>
              </a:rPr>
              <a:t>ArchUnit</a:t>
            </a:r>
            <a:endParaRPr lang="fr-FR" sz="28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86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1131590"/>
            <a:ext cx="8377753" cy="33843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Les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Application Services </a:t>
            </a:r>
            <a:r>
              <a:rPr lang="fr-FR" sz="2400" dirty="0">
                <a:solidFill>
                  <a:srgbClr val="000000"/>
                </a:solidFill>
                <a:latin typeface="BNPP Type" panose="00000600000000000000" pitchFamily="2" charset="0"/>
              </a:rPr>
              <a:t>réalisant les use cases doivent se trouver dans le package Java de la couche application.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9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5EE7E7-74EE-4105-AF6B-CC9274BF9971}"/>
              </a:ext>
            </a:extLst>
          </p:cNvPr>
          <p:cNvSpPr/>
          <p:nvPr/>
        </p:nvSpPr>
        <p:spPr>
          <a:xfrm rot="21180360">
            <a:off x="1803513" y="2661508"/>
            <a:ext cx="5561396" cy="993972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Cooper Black" panose="0208090404030B020404" pitchFamily="18" charset="0"/>
              </a:rPr>
              <a:t>C’est quoi un 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Cooper Black" panose="0208090404030B020404" pitchFamily="18" charset="0"/>
              </a:rPr>
              <a:t>Application Service ?</a:t>
            </a:r>
          </a:p>
        </p:txBody>
      </p:sp>
    </p:spTree>
    <p:extLst>
      <p:ext uri="{BB962C8B-B14F-4D97-AF65-F5344CB8AC3E}">
        <p14:creationId xmlns:p14="http://schemas.microsoft.com/office/powerpoint/2010/main" val="22704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1131590"/>
            <a:ext cx="8377753" cy="33843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On pourrait imaginer que c’est une classe</a:t>
            </a:r>
            <a:b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</a:b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qui s’appelle </a:t>
            </a:r>
            <a:r>
              <a:rPr lang="fr-FR" sz="2800" b="1" dirty="0" err="1">
                <a:solidFill>
                  <a:schemeClr val="tx2"/>
                </a:solidFill>
                <a:latin typeface="BNPP Type" panose="00000600000000000000" pitchFamily="2" charset="0"/>
              </a:rPr>
              <a:t>XxxService</a:t>
            </a:r>
            <a:r>
              <a:rPr lang="fr-FR" sz="2800" b="1" dirty="0">
                <a:solidFill>
                  <a:schemeClr val="tx2"/>
                </a:solidFill>
                <a:latin typeface="BNPP Type" panose="00000600000000000000" pitchFamily="2" charset="0"/>
              </a:rPr>
              <a:t> ?</a:t>
            </a:r>
          </a:p>
          <a:p>
            <a:endParaRPr lang="fr-FR" sz="2800" dirty="0">
              <a:solidFill>
                <a:srgbClr val="000000"/>
              </a:solidFill>
              <a:latin typeface="BNPP Type" panose="00000600000000000000" pitchFamily="2" charset="0"/>
            </a:endParaRPr>
          </a:p>
          <a:p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Plus stable, plus clair: une classe annotée avec </a:t>
            </a:r>
            <a:r>
              <a:rPr lang="fr-FR" altLang="fr-FR" sz="2800" b="1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fr-FR" altLang="fr-FR" sz="2800" b="1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DDD.ApplicationService</a:t>
            </a:r>
            <a:r>
              <a:rPr lang="fr-FR" sz="2800" b="1" dirty="0">
                <a:solidFill>
                  <a:srgbClr val="000000"/>
                </a:solidFill>
                <a:latin typeface="BNPP Type" panose="00000600000000000000" pitchFamily="2" charset="0"/>
              </a:rPr>
              <a:t> !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9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6A0A97-57F7-4834-B02C-1A2D45775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3363838"/>
            <a:ext cx="9144000" cy="17796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Transactional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DDD.ApplicationService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SubscriptionApplicationService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1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937648"/>
            <a:ext cx="837775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Les </a:t>
            </a:r>
            <a:r>
              <a:rPr lang="fr-FR" sz="2800" dirty="0" err="1">
                <a:solidFill>
                  <a:schemeClr val="bg1"/>
                </a:solidFill>
                <a:latin typeface="BNPP Type" panose="00000600000000000000" pitchFamily="2" charset="0"/>
              </a:rPr>
              <a:t>ApplicationServices</a:t>
            </a:r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 dans la couche application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74441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9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86A85B-1EA2-4F33-8DF2-2688B54F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34" y="1944584"/>
            <a:ext cx="8454559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application_service_should_reside_only_in</a:t>
            </a:r>
            <a:r>
              <a:rPr lang="fr-FR" altLang="fr-FR" sz="16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ArchRule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areAnnotatedWith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ApplicationService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resideInAnyPackage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"..application.."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rule.check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(classes);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071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D6002FE-3C63-4DB4-9238-09F9A4DB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22363"/>
            <a:ext cx="684033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 retour dans </a:t>
            </a:r>
            <a:r>
              <a:rPr kumimoji="0" lang="fr-FR" altLang="fr-FR" sz="36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IntelliJ</a:t>
            </a:r>
            <a:r>
              <a:rPr kumimoji="0" lang="fr-FR" altLang="fr-FR" sz="3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kumimoji="0" lang="fr-FR" altLang="fr-FR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33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1131590"/>
            <a:ext cx="8377753" cy="33843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Les patterns tactiques du DDD 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: </a:t>
            </a:r>
            <a:r>
              <a:rPr lang="fr-FR" sz="2800" dirty="0" err="1">
                <a:solidFill>
                  <a:srgbClr val="000000"/>
                </a:solidFill>
                <a:latin typeface="BNPP Type" panose="00000600000000000000" pitchFamily="2" charset="0"/>
              </a:rPr>
              <a:t>Entity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, Value Object, </a:t>
            </a:r>
            <a:r>
              <a:rPr lang="fr-FR" sz="2800" dirty="0" err="1">
                <a:solidFill>
                  <a:srgbClr val="000000"/>
                </a:solidFill>
                <a:latin typeface="BNPP Type" panose="00000600000000000000" pitchFamily="2" charset="0"/>
              </a:rPr>
              <a:t>Aggregate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, Domain Event, Domain Service, Repository, Infrastructure Service, Module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doivent se trouver dans le package Java de la couche Domain</a:t>
            </a:r>
            <a:r>
              <a:rPr lang="fr-FR" sz="2800" dirty="0">
                <a:solidFill>
                  <a:srgbClr val="000000"/>
                </a:solidFill>
                <a:latin typeface="BNPP Type" panose="00000600000000000000" pitchFamily="2" charset="0"/>
              </a:rPr>
              <a:t>.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4104456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15</a:t>
            </a:r>
          </a:p>
        </p:txBody>
      </p:sp>
    </p:spTree>
    <p:extLst>
      <p:ext uri="{BB962C8B-B14F-4D97-AF65-F5344CB8AC3E}">
        <p14:creationId xmlns:p14="http://schemas.microsoft.com/office/powerpoint/2010/main" val="1621181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9512" y="937648"/>
            <a:ext cx="8377753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BNPP Type" panose="00000600000000000000" pitchFamily="2" charset="0"/>
              </a:rPr>
              <a:t>Les patterns tactiques du DDD résident dans…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6E7D14F-7BD2-4459-9C2E-720F7EE20DFE}"/>
              </a:ext>
            </a:extLst>
          </p:cNvPr>
          <p:cNvSpPr/>
          <p:nvPr/>
        </p:nvSpPr>
        <p:spPr>
          <a:xfrm>
            <a:off x="323528" y="287147"/>
            <a:ext cx="3960440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Recommandation 15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1B996B-9F71-4628-907B-2381A955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592517"/>
            <a:ext cx="8701421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ddd_patterns_should_reside_only_in_domain_layer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checkRuleOn(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().that()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ValueObject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AggregateRoot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DomainEvent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DomainService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InfrastructureService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).or()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.areAnnotatedWith(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.should()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.resideInAnyPackage(packageNameForDomainLayer(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646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D59B9-52B4-4716-9B83-FB5176003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890574"/>
            <a:ext cx="8454559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layers_access_should_be_DDD_compliant_V1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application_service_should_reside_only_in_application_layer</a:t>
            </a:r>
            <a:endParaRPr lang="en-US" altLang="fr-FR" sz="1400" dirty="0">
              <a:solidFill>
                <a:srgbClr val="FFC66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ddd_patterns_should_reside_only_in_domain_layer</a:t>
            </a:r>
            <a:endParaRPr lang="en-US" altLang="fr-FR" sz="1400" dirty="0">
              <a:solidFill>
                <a:srgbClr val="FFC66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non_infrastructure_classes_should_not_annotated_with_persistence_annotations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application_service_name_should_contains_service</a:t>
            </a:r>
            <a:endParaRPr lang="en-US" altLang="fr-FR" sz="1400" dirty="0">
              <a:solidFill>
                <a:srgbClr val="FFC66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immutable_annotated_classes_fields_should_not_be_modified_after_constructor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domain_classes_should_not_access_other_classes_than_internals_and_jdk_classes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general_coding_rules</a:t>
            </a:r>
            <a:endParaRPr lang="en-US" altLang="fr-FR" sz="1400" dirty="0">
              <a:solidFill>
                <a:srgbClr val="FFC66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classes_have_no_public_field_excepted_constants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CEC3D14-CF0B-420D-A233-7B001ABFBAFC}"/>
              </a:ext>
            </a:extLst>
          </p:cNvPr>
          <p:cNvSpPr/>
          <p:nvPr/>
        </p:nvSpPr>
        <p:spPr>
          <a:xfrm>
            <a:off x="323528" y="287147"/>
            <a:ext cx="4752528" cy="461313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dirty="0">
                <a:solidFill>
                  <a:srgbClr val="000000"/>
                </a:solidFill>
                <a:latin typeface="Stencil" panose="040409050D0802020404" pitchFamily="82" charset="0"/>
              </a:rPr>
              <a:t>Living doc + </a:t>
            </a:r>
            <a:r>
              <a:rPr lang="fr-FR" sz="2800" dirty="0" err="1">
                <a:solidFill>
                  <a:srgbClr val="000000"/>
                </a:solidFill>
                <a:latin typeface="Stencil" panose="040409050D0802020404" pitchFamily="82" charset="0"/>
              </a:rPr>
              <a:t>Archunit</a:t>
            </a:r>
            <a:endParaRPr lang="fr-FR" sz="2800" dirty="0">
              <a:solidFill>
                <a:srgbClr val="00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4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48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Avec </a:t>
            </a:r>
            <a:r>
              <a:rPr lang="fr-FR" sz="3600" dirty="0" err="1">
                <a:latin typeface="BNPP Type" panose="00000600000000000000" pitchFamily="2" charset="0"/>
              </a:rPr>
              <a:t>ArchUnit</a:t>
            </a:r>
            <a:r>
              <a:rPr lang="fr-FR" sz="3600" dirty="0">
                <a:latin typeface="BNPP Type" panose="00000600000000000000" pitchFamily="2" charset="0"/>
              </a:rPr>
              <a:t> on peut tester tout ce que l’on veut</a:t>
            </a:r>
          </a:p>
          <a:p>
            <a:endParaRPr lang="fr-FR" sz="3600" dirty="0">
              <a:latin typeface="BNPP Type" panose="00000600000000000000" pitchFamily="2" charset="0"/>
            </a:endParaRPr>
          </a:p>
          <a:p>
            <a:r>
              <a:rPr lang="fr-FR" sz="3200" dirty="0">
                <a:latin typeface="BNPP Type" panose="00000600000000000000" pitchFamily="2" charset="0"/>
              </a:rPr>
              <a:t>L’API donne accès à tous les éléments du langage Java (AST)</a:t>
            </a:r>
          </a:p>
          <a:p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11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49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Les dépendances</a:t>
            </a:r>
            <a:endParaRPr lang="fr-FR" sz="36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endParaRPr lang="fr-FR" sz="4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Vérifier</a:t>
            </a:r>
            <a:r>
              <a:rPr lang="fr-FR" sz="2400" dirty="0">
                <a:latin typeface="BNPP Type" panose="00000600000000000000" pitchFamily="2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les accès/utilisations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	des classes et des packages entre eux</a:t>
            </a: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Définir des couches applicatives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	et en vérifier les utilisations/accès</a:t>
            </a:r>
          </a:p>
          <a:p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</a:t>
            </a:fld>
            <a:endParaRPr lang="fr-FR" noProof="0" dirty="0"/>
          </a:p>
        </p:txBody>
      </p:sp>
      <p:pic>
        <p:nvPicPr>
          <p:cNvPr id="4106" name="Picture 10" descr="Image associÃ©e">
            <a:extLst>
              <a:ext uri="{FF2B5EF4-FFF2-40B4-BE49-F238E27FC236}">
                <a16:creationId xmlns:a16="http://schemas.microsoft.com/office/drawing/2014/main" id="{1C3334B8-1863-43BD-9C6E-3412FFBF3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712" r="2875" b="3100"/>
          <a:stretch/>
        </p:blipFill>
        <p:spPr bwMode="auto">
          <a:xfrm>
            <a:off x="0" y="0"/>
            <a:ext cx="51480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5292080" y="0"/>
            <a:ext cx="3600400" cy="51435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600" dirty="0">
                <a:latin typeface="BNPP Type" panose="00000600000000000000" pitchFamily="2" charset="0"/>
              </a:rPr>
              <a:t>Des applications qui respectent les bonnes pratiques de développement et de conception…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1A0A97D-52AD-43EA-87FB-884C03992E94}"/>
              </a:ext>
            </a:extLst>
          </p:cNvPr>
          <p:cNvCxnSpPr>
            <a:cxnSpLocks/>
          </p:cNvCxnSpPr>
          <p:nvPr/>
        </p:nvCxnSpPr>
        <p:spPr>
          <a:xfrm>
            <a:off x="5136594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968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50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Héritage / Implémentation</a:t>
            </a:r>
            <a:endParaRPr lang="fr-FR" sz="36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endParaRPr lang="fr-FR" sz="4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Vérifier</a:t>
            </a:r>
            <a:r>
              <a:rPr lang="fr-FR" sz="2400" dirty="0">
                <a:latin typeface="BNPP Type" panose="00000600000000000000" pitchFamily="2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les règles d’héritage et d’implémentation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	des classes entre elles</a:t>
            </a: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0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51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latin typeface="BNPP Type" panose="00000600000000000000" pitchFamily="2" charset="0"/>
              </a:rPr>
              <a:t>(Best) Practices</a:t>
            </a:r>
            <a:endParaRPr lang="fr-FR" sz="36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endParaRPr lang="fr-FR" sz="4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Vérifier</a:t>
            </a:r>
            <a:r>
              <a:rPr lang="fr-FR" sz="2400" dirty="0">
                <a:latin typeface="BNPP Type" panose="00000600000000000000" pitchFamily="2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les règles de nommage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de certaines classes</a:t>
            </a: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Vérifier</a:t>
            </a:r>
            <a:r>
              <a:rPr lang="fr-FR" sz="2400" dirty="0">
                <a:latin typeface="BNPP Type" panose="00000600000000000000" pitchFamily="2" charset="0"/>
              </a:rPr>
              <a:t> </a:t>
            </a:r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l’application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de bonnes règles de développement</a:t>
            </a: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r>
              <a:rPr lang="fr-FR" sz="2400" dirty="0">
                <a:solidFill>
                  <a:schemeClr val="tx2"/>
                </a:solidFill>
                <a:latin typeface="BNPP Type" panose="00000600000000000000" pitchFamily="2" charset="0"/>
              </a:rPr>
              <a:t>Détecter la régression</a:t>
            </a:r>
          </a:p>
          <a:p>
            <a:pPr algn="r"/>
            <a:r>
              <a:rPr lang="fr-FR" sz="2400" dirty="0">
                <a:latin typeface="BNPP Type" panose="00000600000000000000" pitchFamily="2" charset="0"/>
              </a:rPr>
              <a:t>d’une architecture</a:t>
            </a: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pPr algn="r"/>
            <a:endParaRPr lang="fr-FR" sz="24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54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52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800" dirty="0">
              <a:latin typeface="BNPP Type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4400" dirty="0">
                <a:latin typeface="BNPP Type" panose="00000600000000000000" pitchFamily="2" charset="0"/>
              </a:rPr>
              <a:t>	 les règles sont extensibles</a:t>
            </a:r>
          </a:p>
          <a:p>
            <a:pPr>
              <a:lnSpc>
                <a:spcPct val="150000"/>
              </a:lnSpc>
            </a:pPr>
            <a:r>
              <a:rPr lang="fr-FR" sz="4400" dirty="0">
                <a:latin typeface="BNPP Type" panose="00000600000000000000" pitchFamily="2" charset="0"/>
              </a:rPr>
              <a:t>			On peut </a:t>
            </a:r>
            <a:r>
              <a:rPr lang="fr-FR" sz="4400" dirty="0">
                <a:solidFill>
                  <a:schemeClr val="tx2"/>
                </a:solidFill>
                <a:latin typeface="BNPP Type" panose="00000600000000000000" pitchFamily="2" charset="0"/>
              </a:rPr>
              <a:t>TOUT</a:t>
            </a:r>
            <a:r>
              <a:rPr lang="fr-FR" sz="4400" dirty="0">
                <a:latin typeface="BNPP Type" panose="00000600000000000000" pitchFamily="2" charset="0"/>
              </a:rPr>
              <a:t> imaginer</a:t>
            </a:r>
          </a:p>
        </p:txBody>
      </p:sp>
    </p:spTree>
    <p:extLst>
      <p:ext uri="{BB962C8B-B14F-4D97-AF65-F5344CB8AC3E}">
        <p14:creationId xmlns:p14="http://schemas.microsoft.com/office/powerpoint/2010/main" val="1629464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5825A5EB-48C8-427E-BE26-E9428EA7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3518"/>
            <a:ext cx="8460432" cy="431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1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54737C1A-21BD-4FC2-B6F1-866390BD3B94}"/>
              </a:ext>
            </a:extLst>
          </p:cNvPr>
          <p:cNvGrpSpPr/>
          <p:nvPr/>
        </p:nvGrpSpPr>
        <p:grpSpPr>
          <a:xfrm>
            <a:off x="7020272" y="34072"/>
            <a:ext cx="2123728" cy="2585029"/>
            <a:chOff x="755576" y="1851670"/>
            <a:chExt cx="2123728" cy="2585029"/>
          </a:xfrm>
        </p:grpSpPr>
        <p:pic>
          <p:nvPicPr>
            <p:cNvPr id="1026" name="Picture 2" descr="RÃ©sultat de recherche d'images pour &quot;scrat ice age&quot;">
              <a:extLst>
                <a:ext uri="{FF2B5EF4-FFF2-40B4-BE49-F238E27FC236}">
                  <a16:creationId xmlns:a16="http://schemas.microsoft.com/office/drawing/2014/main" id="{530BFFBF-FA91-4CCD-A950-B9699C63F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4" r="34009" b="4814"/>
            <a:stretch/>
          </p:blipFill>
          <p:spPr bwMode="auto">
            <a:xfrm>
              <a:off x="755576" y="1851670"/>
              <a:ext cx="2123728" cy="2585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56865A-E0D0-44D5-9AEC-6508DDDA4C32}"/>
                </a:ext>
              </a:extLst>
            </p:cNvPr>
            <p:cNvSpPr/>
            <p:nvPr/>
          </p:nvSpPr>
          <p:spPr>
            <a:xfrm>
              <a:off x="755576" y="3075806"/>
              <a:ext cx="360040" cy="64807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54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4800" dirty="0">
              <a:latin typeface="BNPP Type" panose="00000600000000000000" pitchFamily="2" charset="0"/>
            </a:endParaRPr>
          </a:p>
          <a:p>
            <a:pPr algn="ctr"/>
            <a:r>
              <a:rPr lang="fr-FR" sz="4800" dirty="0">
                <a:latin typeface="BNPP Type" panose="00000600000000000000" pitchFamily="2" charset="0"/>
              </a:rPr>
              <a:t>Toujours besoin</a:t>
            </a:r>
          </a:p>
          <a:p>
            <a:pPr algn="ctr"/>
            <a:r>
              <a:rPr lang="fr-FR" sz="4800" dirty="0">
                <a:latin typeface="BNPP Type" panose="00000600000000000000" pitchFamily="2" charset="0"/>
              </a:rPr>
              <a:t> de concret ?</a:t>
            </a:r>
            <a:endParaRPr lang="fr-FR" sz="3200" dirty="0">
              <a:latin typeface="BNPP Type" panose="00000600000000000000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BD9BF5B-28CF-47E7-BF30-C9A9E4816A5F}"/>
              </a:ext>
            </a:extLst>
          </p:cNvPr>
          <p:cNvSpPr/>
          <p:nvPr/>
        </p:nvSpPr>
        <p:spPr>
          <a:xfrm rot="21180360">
            <a:off x="2452702" y="3194338"/>
            <a:ext cx="5030684" cy="979894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Cooper Black" panose="0208090404030B020404" pitchFamily="18" charset="0"/>
              </a:rPr>
              <a:t>Des exemples !</a:t>
            </a:r>
          </a:p>
        </p:txBody>
      </p:sp>
    </p:spTree>
    <p:extLst>
      <p:ext uri="{BB962C8B-B14F-4D97-AF65-F5344CB8AC3E}">
        <p14:creationId xmlns:p14="http://schemas.microsoft.com/office/powerpoint/2010/main" val="394082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1B4F0EA-8D9C-45B8-8DFF-CB487A4D34FC}"/>
              </a:ext>
            </a:extLst>
          </p:cNvPr>
          <p:cNvSpPr/>
          <p:nvPr/>
        </p:nvSpPr>
        <p:spPr>
          <a:xfrm>
            <a:off x="467544" y="339502"/>
            <a:ext cx="3384376" cy="504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Je ne veux aucune utilisation de </a:t>
            </a:r>
            <a:r>
              <a:rPr lang="fr-FR" dirty="0" err="1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System.out</a:t>
            </a:r>
            <a:endParaRPr lang="fr-FR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0F12570-351D-4755-87E1-96781B18420D}"/>
              </a:ext>
            </a:extLst>
          </p:cNvPr>
          <p:cNvSpPr/>
          <p:nvPr/>
        </p:nvSpPr>
        <p:spPr>
          <a:xfrm>
            <a:off x="4572000" y="3867894"/>
            <a:ext cx="4032448" cy="9361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J’interdis les dépendances de ma couche domaine vers les autres couches applicatives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4D7A4A5-158C-45F7-90F8-90C6405BFFEA}"/>
              </a:ext>
            </a:extLst>
          </p:cNvPr>
          <p:cNvSpPr/>
          <p:nvPr/>
        </p:nvSpPr>
        <p:spPr>
          <a:xfrm>
            <a:off x="179512" y="3579862"/>
            <a:ext cx="3168352" cy="9361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Cooper Black" panose="0208090404030B020404" pitchFamily="18" charset="0"/>
              </a:rPr>
              <a:t>Je bloque l’utilisation d’un </a:t>
            </a:r>
            <a:r>
              <a:rPr lang="fr-FR" sz="1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framework</a:t>
            </a:r>
            <a:r>
              <a:rPr lang="fr-FR" sz="1600" dirty="0">
                <a:solidFill>
                  <a:schemeClr val="bg1"/>
                </a:solidFill>
                <a:latin typeface="Cooper Black" panose="0208090404030B020404" pitchFamily="18" charset="0"/>
              </a:rPr>
              <a:t> particulier (</a:t>
            </a:r>
            <a:r>
              <a:rPr lang="fr-FR" sz="1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org.hibernate</a:t>
            </a:r>
            <a:r>
              <a:rPr lang="fr-FR" sz="1600" dirty="0">
                <a:solidFill>
                  <a:schemeClr val="bg1"/>
                </a:solidFill>
                <a:latin typeface="Cooper Black" panose="0208090404030B020404" pitchFamily="18" charset="0"/>
              </a:rPr>
              <a:t>.*)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9243407-7BD8-459A-A79A-63F634664C2E}"/>
              </a:ext>
            </a:extLst>
          </p:cNvPr>
          <p:cNvSpPr/>
          <p:nvPr/>
        </p:nvSpPr>
        <p:spPr>
          <a:xfrm>
            <a:off x="395536" y="2787774"/>
            <a:ext cx="4104456" cy="5760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Je vérifie le couplage entre mes packages en interdisant certains accès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C094072-805F-4E47-9368-6072B450B292}"/>
              </a:ext>
            </a:extLst>
          </p:cNvPr>
          <p:cNvSpPr/>
          <p:nvPr/>
        </p:nvSpPr>
        <p:spPr>
          <a:xfrm>
            <a:off x="827584" y="1059582"/>
            <a:ext cx="4104456" cy="5760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J’ajoute des vérifications sémantiques en utilisant les annotations (Living Doc !)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D936F84-B56E-416B-B5EB-4F30B40B7948}"/>
              </a:ext>
            </a:extLst>
          </p:cNvPr>
          <p:cNvSpPr/>
          <p:nvPr/>
        </p:nvSpPr>
        <p:spPr>
          <a:xfrm>
            <a:off x="5724128" y="267494"/>
            <a:ext cx="3096344" cy="900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Je valide que toutes mes implémentations de provider (</a:t>
            </a:r>
            <a:r>
              <a:rPr lang="fr-FR" sz="1200" dirty="0" err="1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implements</a:t>
            </a:r>
            <a:r>
              <a:rPr lang="fr-FR" sz="1200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 Provider) se nomme bien </a:t>
            </a:r>
            <a:r>
              <a:rPr lang="fr-FR" sz="1200" dirty="0" err="1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XXXProvider</a:t>
            </a:r>
            <a:endParaRPr lang="fr-FR" sz="1200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97EE3C9-C3F1-479A-AC81-E0864BD338FA}"/>
              </a:ext>
            </a:extLst>
          </p:cNvPr>
          <p:cNvSpPr/>
          <p:nvPr/>
        </p:nvSpPr>
        <p:spPr>
          <a:xfrm>
            <a:off x="5436096" y="1563638"/>
            <a:ext cx="3096344" cy="7920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Mon </a:t>
            </a:r>
            <a:r>
              <a:rPr lang="fr-FR" sz="1400" dirty="0" err="1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EntityManager</a:t>
            </a:r>
            <a:r>
              <a:rPr lang="fr-FR" sz="1400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 n’est utilisé que par des classes qui gèrent la </a:t>
            </a:r>
            <a:r>
              <a:rPr lang="fr-FR" sz="1400" dirty="0" err="1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</a:rPr>
              <a:t>persistence</a:t>
            </a:r>
            <a:endParaRPr lang="fr-FR" sz="1400" dirty="0">
              <a:solidFill>
                <a:schemeClr val="tx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87FED3B-12AB-4A00-960E-FFE402BEF228}"/>
              </a:ext>
            </a:extLst>
          </p:cNvPr>
          <p:cNvSpPr/>
          <p:nvPr/>
        </p:nvSpPr>
        <p:spPr>
          <a:xfrm>
            <a:off x="5148064" y="2582875"/>
            <a:ext cx="3096344" cy="1059896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Je vérifie que mes services (package ..service..) ont bien une annotation @</a:t>
            </a:r>
            <a:r>
              <a:rPr lang="fr-FR" sz="1400" dirty="0" err="1">
                <a:solidFill>
                  <a:schemeClr val="bg1"/>
                </a:solidFill>
                <a:latin typeface="Cooper Black" panose="0208090404030B020404" pitchFamily="18" charset="0"/>
              </a:rPr>
              <a:t>Transactionnal</a:t>
            </a:r>
            <a:endParaRPr lang="fr-FR" sz="1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DCBF112-9F66-4ACA-81CF-425753489E6A}"/>
              </a:ext>
            </a:extLst>
          </p:cNvPr>
          <p:cNvSpPr/>
          <p:nvPr/>
        </p:nvSpPr>
        <p:spPr>
          <a:xfrm>
            <a:off x="539552" y="1923678"/>
            <a:ext cx="4104456" cy="5760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ooper Black" panose="0208090404030B020404" pitchFamily="18" charset="0"/>
              </a:rPr>
              <a:t>Je définis mes couches applicatives (en fonction du package ou autre)</a:t>
            </a:r>
          </a:p>
        </p:txBody>
      </p:sp>
    </p:spTree>
    <p:extLst>
      <p:ext uri="{BB962C8B-B14F-4D97-AF65-F5344CB8AC3E}">
        <p14:creationId xmlns:p14="http://schemas.microsoft.com/office/powerpoint/2010/main" val="26890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56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Pourquoi</a:t>
            </a:r>
            <a:r>
              <a:rPr lang="fr-FR" sz="4000" dirty="0">
                <a:latin typeface="BNPP Type" panose="00000600000000000000" pitchFamily="2" charset="0"/>
              </a:rPr>
              <a:t> </a:t>
            </a:r>
            <a:r>
              <a:rPr lang="fr-FR" sz="4000" dirty="0" err="1">
                <a:latin typeface="BNPP Type" panose="00000600000000000000" pitchFamily="2" charset="0"/>
              </a:rPr>
              <a:t>ArchUnit</a:t>
            </a:r>
            <a:r>
              <a:rPr lang="fr-FR" sz="4000" dirty="0">
                <a:latin typeface="BNPP Type" panose="00000600000000000000" pitchFamily="2" charset="0"/>
              </a:rPr>
              <a:t> ?</a:t>
            </a:r>
          </a:p>
          <a:p>
            <a:endParaRPr lang="fr-FR" sz="3200" dirty="0">
              <a:latin typeface="BNPP Type" panose="000006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latin typeface="BNPP Type" panose="00000600000000000000" pitchFamily="2" charset="0"/>
              </a:rPr>
              <a:t>Simple et rapide à prendre en main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 err="1">
                <a:latin typeface="BNPP Type" panose="00000600000000000000" pitchFamily="2" charset="0"/>
              </a:rPr>
              <a:t>Junit</a:t>
            </a:r>
            <a:r>
              <a:rPr lang="fr-FR" sz="3200" dirty="0">
                <a:latin typeface="BNPP Type" panose="00000600000000000000" pitchFamily="2" charset="0"/>
              </a:rPr>
              <a:t> + Maven like (terrain familier)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latin typeface="BNPP Type" panose="00000600000000000000" pitchFamily="2" charset="0"/>
              </a:rPr>
              <a:t>Mutualisable / Réutilisable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latin typeface="BNPP Type" panose="00000600000000000000" pitchFamily="2" charset="0"/>
              </a:rPr>
              <a:t>Sans limites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48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26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57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Les gains </a:t>
            </a:r>
            <a:r>
              <a:rPr lang="fr-FR" sz="4000" dirty="0">
                <a:latin typeface="BNPP Type" panose="00000600000000000000" pitchFamily="2" charset="0"/>
              </a:rPr>
              <a:t>de </a:t>
            </a:r>
            <a:r>
              <a:rPr lang="fr-FR" sz="4000" dirty="0" err="1">
                <a:latin typeface="BNPP Type" panose="00000600000000000000" pitchFamily="2" charset="0"/>
              </a:rPr>
              <a:t>ArchUnit</a:t>
            </a:r>
            <a:r>
              <a:rPr lang="fr-FR" sz="4000" dirty="0">
                <a:latin typeface="BNPP Type" panose="00000600000000000000" pitchFamily="2" charset="0"/>
              </a:rPr>
              <a:t> ?</a:t>
            </a:r>
          </a:p>
          <a:p>
            <a:endParaRPr lang="fr-FR" sz="32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Validation automatique et en continu des règles d’architectures et de développements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Garantir la bonne évolution des architectures (obsolescence, évolutions…)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Prévient des mutations d’architectures (turn-over, TMA…)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48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0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58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Living documentation + </a:t>
            </a:r>
            <a:r>
              <a:rPr lang="fr-FR" sz="4000" dirty="0" err="1">
                <a:solidFill>
                  <a:schemeClr val="tx2"/>
                </a:solidFill>
                <a:latin typeface="BNPP Type" panose="00000600000000000000" pitchFamily="2" charset="0"/>
              </a:rPr>
              <a:t>ArchUnit</a:t>
            </a:r>
            <a:endParaRPr lang="fr-FR" sz="40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L’API extrêmement fluent d’</a:t>
            </a:r>
            <a:r>
              <a:rPr lang="fr-FR" sz="2800" dirty="0" err="1">
                <a:latin typeface="BNPP Type" panose="00000600000000000000" pitchFamily="2" charset="0"/>
              </a:rPr>
              <a:t>ArchUnit</a:t>
            </a:r>
            <a:r>
              <a:rPr lang="fr-FR" sz="2800" dirty="0">
                <a:latin typeface="BNPP Type" panose="00000600000000000000" pitchFamily="2" charset="0"/>
              </a:rPr>
              <a:t> </a:t>
            </a:r>
            <a:r>
              <a:rPr lang="fr-FR" sz="2800" dirty="0" err="1">
                <a:latin typeface="BNPP Type" panose="00000600000000000000" pitchFamily="2" charset="0"/>
              </a:rPr>
              <a:t>créee</a:t>
            </a:r>
            <a:r>
              <a:rPr lang="fr-FR" sz="2800" dirty="0">
                <a:latin typeface="BNPP Type" panose="00000600000000000000" pitchFamily="2" charset="0"/>
              </a:rPr>
              <a:t> de la documentation d’architecture vivante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L’utilisation des annotations living doc boost la puissance d’</a:t>
            </a:r>
            <a:r>
              <a:rPr lang="fr-FR" sz="2800" dirty="0" err="1">
                <a:latin typeface="BNPP Type" panose="00000600000000000000" pitchFamily="2" charset="0"/>
              </a:rPr>
              <a:t>ArchUnit</a:t>
            </a: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La encore, utilisation très simple et peu contraignante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48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57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59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Et nos </a:t>
            </a:r>
            <a:r>
              <a:rPr lang="fr-FR" sz="4000" dirty="0" err="1">
                <a:solidFill>
                  <a:schemeClr val="tx2"/>
                </a:solidFill>
                <a:latin typeface="BNPP Type" panose="00000600000000000000" pitchFamily="2" charset="0"/>
              </a:rPr>
              <a:t>STAs</a:t>
            </a:r>
            <a:r>
              <a:rPr lang="fr-FR" sz="4000" dirty="0">
                <a:solidFill>
                  <a:schemeClr val="tx2"/>
                </a:solidFill>
                <a:latin typeface="BNPP Type" panose="00000600000000000000" pitchFamily="2" charset="0"/>
              </a:rPr>
              <a:t> dans tout ca ?</a:t>
            </a:r>
          </a:p>
          <a:p>
            <a:endParaRPr lang="fr-FR" sz="32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Avec </a:t>
            </a:r>
            <a:r>
              <a:rPr lang="fr-FR" sz="2800" dirty="0" err="1">
                <a:latin typeface="BNPP Type" panose="00000600000000000000" pitchFamily="2" charset="0"/>
              </a:rPr>
              <a:t>ArchUnit</a:t>
            </a:r>
            <a:r>
              <a:rPr lang="fr-FR" sz="2800" dirty="0">
                <a:latin typeface="BNPP Type" panose="00000600000000000000" pitchFamily="2" charset="0"/>
              </a:rPr>
              <a:t> on peut envisager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d’automatiser complètement la validation des </a:t>
            </a:r>
            <a:r>
              <a:rPr lang="fr-FR" sz="2800" dirty="0" err="1">
                <a:solidFill>
                  <a:schemeClr val="tx2"/>
                </a:solidFill>
                <a:latin typeface="BNPP Type" panose="00000600000000000000" pitchFamily="2" charset="0"/>
              </a:rPr>
              <a:t>STAs</a:t>
            </a:r>
            <a:endParaRPr lang="fr-FR" sz="28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Les </a:t>
            </a:r>
            <a:r>
              <a:rPr lang="fr-FR" sz="2800" dirty="0" err="1">
                <a:latin typeface="BNPP Type" panose="00000600000000000000" pitchFamily="2" charset="0"/>
              </a:rPr>
              <a:t>STAs</a:t>
            </a:r>
            <a:r>
              <a:rPr lang="fr-FR" sz="2800" dirty="0">
                <a:latin typeface="BNPP Type" panose="00000600000000000000" pitchFamily="2" charset="0"/>
              </a:rPr>
              <a:t> pourraient devenir un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livrable logiciel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2800" dirty="0">
              <a:latin typeface="BNPP Type" panose="000006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>
                <a:latin typeface="BNPP Type" panose="00000600000000000000" pitchFamily="2" charset="0"/>
              </a:rPr>
              <a:t>Ces documents seraient validés continuellement et à moindre coût, ce qui augmenterait leur valeur et leur pertinence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3200" dirty="0">
              <a:latin typeface="BNPP Type" panose="00000600000000000000" pitchFamily="2" charset="0"/>
            </a:endParaRPr>
          </a:p>
          <a:p>
            <a:endParaRPr lang="fr-FR" sz="480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0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solidFill>
                  <a:schemeClr val="tx2"/>
                </a:solidFill>
                <a:latin typeface="BNPP Type" panose="00000600000000000000" pitchFamily="2" charset="0"/>
              </a:rPr>
              <a:t>SOLID</a:t>
            </a:r>
          </a:p>
          <a:p>
            <a:r>
              <a:rPr lang="fr-FR" sz="3200" dirty="0">
                <a:latin typeface="BNPP Type" panose="00000600000000000000" pitchFamily="2" charset="0"/>
              </a:rPr>
              <a:t>	=	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</a:t>
            </a:r>
            <a:r>
              <a:rPr lang="fr-FR" sz="2800" b="0" dirty="0">
                <a:latin typeface="BNPP Type" panose="00000600000000000000" pitchFamily="2" charset="0"/>
              </a:rPr>
              <a:t>ingle </a:t>
            </a:r>
            <a:r>
              <a:rPr lang="fr-FR" sz="2800" b="0" dirty="0" err="1">
                <a:latin typeface="BNPP Type" panose="00000600000000000000" pitchFamily="2" charset="0"/>
              </a:rPr>
              <a:t>Responsability</a:t>
            </a:r>
            <a:r>
              <a:rPr lang="fr-FR" sz="2800" b="0" dirty="0">
                <a:latin typeface="BNPP Type" panose="00000600000000000000" pitchFamily="2" charset="0"/>
              </a:rPr>
              <a:t> </a:t>
            </a:r>
            <a:r>
              <a:rPr lang="fr-FR" sz="2800" b="0" dirty="0" err="1">
                <a:latin typeface="BNPP Type" panose="00000600000000000000" pitchFamily="2" charset="0"/>
              </a:rPr>
              <a:t>Principle</a:t>
            </a:r>
            <a:endParaRPr lang="fr-FR" sz="2800" b="0" dirty="0">
              <a:latin typeface="BNPP Type" panose="00000600000000000000" pitchFamily="2" charset="0"/>
            </a:endParaRPr>
          </a:p>
          <a:p>
            <a:r>
              <a:rPr lang="fr-FR" sz="2800" b="0" dirty="0">
                <a:latin typeface="BNPP Type" panose="00000600000000000000" pitchFamily="2" charset="0"/>
              </a:rPr>
              <a:t>		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O</a:t>
            </a:r>
            <a:r>
              <a:rPr lang="fr-FR" sz="2800" b="0" dirty="0">
                <a:latin typeface="BNPP Type" panose="00000600000000000000" pitchFamily="2" charset="0"/>
              </a:rPr>
              <a:t>pen Close </a:t>
            </a:r>
            <a:r>
              <a:rPr lang="fr-FR" sz="2800" b="0" dirty="0" err="1">
                <a:latin typeface="BNPP Type" panose="00000600000000000000" pitchFamily="2" charset="0"/>
              </a:rPr>
              <a:t>Principle</a:t>
            </a:r>
            <a:endParaRPr lang="fr-FR" sz="2800" b="0" dirty="0">
              <a:latin typeface="BNPP Type" panose="00000600000000000000" pitchFamily="2" charset="0"/>
            </a:endParaRPr>
          </a:p>
          <a:p>
            <a:r>
              <a:rPr lang="fr-FR" sz="2800" b="0" dirty="0">
                <a:latin typeface="BNPP Type" panose="00000600000000000000" pitchFamily="2" charset="0"/>
              </a:rPr>
              <a:t>		</a:t>
            </a:r>
            <a:r>
              <a:rPr lang="fr-FR" sz="2800" dirty="0" err="1">
                <a:solidFill>
                  <a:schemeClr val="tx2"/>
                </a:solidFill>
                <a:latin typeface="BNPP Type" panose="00000600000000000000" pitchFamily="2" charset="0"/>
              </a:rPr>
              <a:t>L</a:t>
            </a:r>
            <a:r>
              <a:rPr lang="fr-FR" sz="2800" b="0" dirty="0" err="1">
                <a:latin typeface="BNPP Type" panose="00000600000000000000" pitchFamily="2" charset="0"/>
              </a:rPr>
              <a:t>iskov</a:t>
            </a:r>
            <a:r>
              <a:rPr lang="fr-FR" sz="2800" b="0" dirty="0">
                <a:latin typeface="BNPP Type" panose="00000600000000000000" pitchFamily="2" charset="0"/>
              </a:rPr>
              <a:t> Substitution</a:t>
            </a:r>
          </a:p>
          <a:p>
            <a:r>
              <a:rPr lang="fr-FR" sz="2800" b="0" dirty="0">
                <a:latin typeface="BNPP Type" panose="00000600000000000000" pitchFamily="2" charset="0"/>
              </a:rPr>
              <a:t>		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I</a:t>
            </a:r>
            <a:r>
              <a:rPr lang="fr-FR" sz="2800" b="0" dirty="0">
                <a:latin typeface="BNPP Type" panose="00000600000000000000" pitchFamily="2" charset="0"/>
              </a:rPr>
              <a:t>nterface </a:t>
            </a:r>
            <a:r>
              <a:rPr lang="fr-FR" sz="2800" b="0" dirty="0" err="1">
                <a:latin typeface="BNPP Type" panose="00000600000000000000" pitchFamily="2" charset="0"/>
              </a:rPr>
              <a:t>Segreagation</a:t>
            </a:r>
            <a:endParaRPr lang="fr-FR" sz="2800" b="0" dirty="0">
              <a:latin typeface="BNPP Type" panose="00000600000000000000" pitchFamily="2" charset="0"/>
            </a:endParaRPr>
          </a:p>
          <a:p>
            <a:r>
              <a:rPr lang="fr-FR" sz="2800" b="0" dirty="0">
                <a:latin typeface="BNPP Type" panose="00000600000000000000" pitchFamily="2" charset="0"/>
              </a:rPr>
              <a:t>		</a:t>
            </a:r>
            <a:r>
              <a:rPr lang="fr-FR" sz="2800" dirty="0" err="1">
                <a:solidFill>
                  <a:schemeClr val="tx2"/>
                </a:solidFill>
                <a:latin typeface="BNPP Type" panose="00000600000000000000" pitchFamily="2" charset="0"/>
              </a:rPr>
              <a:t>D</a:t>
            </a:r>
            <a:r>
              <a:rPr lang="fr-FR" sz="2800" b="0" dirty="0" err="1">
                <a:latin typeface="BNPP Type" panose="00000600000000000000" pitchFamily="2" charset="0"/>
              </a:rPr>
              <a:t>ependencies</a:t>
            </a:r>
            <a:r>
              <a:rPr lang="fr-FR" sz="2800" b="0" dirty="0">
                <a:latin typeface="BNPP Type" panose="00000600000000000000" pitchFamily="2" charset="0"/>
              </a:rPr>
              <a:t> Inversion </a:t>
            </a:r>
            <a:r>
              <a:rPr lang="fr-FR" sz="2800" b="0" dirty="0" err="1">
                <a:latin typeface="BNPP Type" panose="00000600000000000000" pitchFamily="2" charset="0"/>
              </a:rPr>
              <a:t>Principle</a:t>
            </a:r>
            <a:endParaRPr lang="fr-FR" sz="2800" b="0" dirty="0">
              <a:latin typeface="BNPP Type" panose="00000600000000000000" pitchFamily="2" charset="0"/>
            </a:endParaRPr>
          </a:p>
          <a:p>
            <a:endParaRPr lang="fr-FR" sz="2400" dirty="0">
              <a:latin typeface="BNPP Type" panose="00000600000000000000" pitchFamily="2" charset="0"/>
            </a:endParaRPr>
          </a:p>
          <a:p>
            <a:endParaRPr lang="fr-FR" sz="2400" dirty="0">
              <a:latin typeface="BNPP Type" panose="00000600000000000000" pitchFamily="2" charset="0"/>
            </a:endParaRPr>
          </a:p>
          <a:p>
            <a:r>
              <a:rPr lang="fr-FR" sz="3600" dirty="0">
                <a:solidFill>
                  <a:schemeClr val="tx2"/>
                </a:solidFill>
                <a:latin typeface="BNPP Type" panose="00000600000000000000" pitchFamily="2" charset="0"/>
              </a:rPr>
              <a:t>Couplage / Cohésion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</a:t>
            </a:r>
            <a:r>
              <a:rPr lang="fr-FR" sz="3200" dirty="0">
                <a:latin typeface="BNPP Type" panose="00000600000000000000" pitchFamily="2" charset="0"/>
              </a:rPr>
              <a:t>=</a:t>
            </a:r>
            <a:r>
              <a:rPr lang="fr-FR" sz="2800" dirty="0">
                <a:latin typeface="BNPP Type" panose="00000600000000000000" pitchFamily="2" charset="0"/>
              </a:rPr>
              <a:t>	</a:t>
            </a:r>
            <a:r>
              <a:rPr lang="fr-FR" sz="2800" b="0" dirty="0">
                <a:latin typeface="BNPP Type" panose="00000600000000000000" pitchFamily="2" charset="0"/>
              </a:rPr>
              <a:t>Couplage faible &amp; Cohésion forte</a:t>
            </a:r>
          </a:p>
        </p:txBody>
      </p:sp>
    </p:spTree>
    <p:extLst>
      <p:ext uri="{BB962C8B-B14F-4D97-AF65-F5344CB8AC3E}">
        <p14:creationId xmlns:p14="http://schemas.microsoft.com/office/powerpoint/2010/main" val="2203441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60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457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5400" dirty="0">
                <a:latin typeface="BNPP Type" panose="00000600000000000000" pitchFamily="2" charset="0"/>
              </a:rPr>
              <a:t>Effort </a:t>
            </a:r>
            <a:r>
              <a:rPr lang="fr-FR" sz="5400" dirty="0">
                <a:solidFill>
                  <a:schemeClr val="tx2"/>
                </a:solidFill>
                <a:latin typeface="BNPP Type" panose="00000600000000000000" pitchFamily="2" charset="0"/>
              </a:rPr>
              <a:t>Minimum</a:t>
            </a:r>
          </a:p>
          <a:p>
            <a:r>
              <a:rPr lang="fr-FR" sz="5400" dirty="0">
                <a:latin typeface="BNPP Type" panose="00000600000000000000" pitchFamily="2" charset="0"/>
              </a:rPr>
              <a:t>				Gain </a:t>
            </a:r>
            <a:r>
              <a:rPr lang="fr-FR" sz="5400" dirty="0">
                <a:solidFill>
                  <a:schemeClr val="tx2"/>
                </a:solidFill>
                <a:latin typeface="BNPP Type" panose="00000600000000000000" pitchFamily="2" charset="0"/>
              </a:rPr>
              <a:t>Maximum</a:t>
            </a:r>
            <a:endParaRPr lang="fr-FR" sz="80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9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61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3419872" y="699542"/>
            <a:ext cx="5472608" cy="330504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600" dirty="0">
                <a:latin typeface="BNPP Type" panose="00000600000000000000" pitchFamily="2" charset="0"/>
              </a:rPr>
              <a:t>Annotations</a:t>
            </a:r>
          </a:p>
          <a:p>
            <a:pPr algn="ctr"/>
            <a:r>
              <a:rPr lang="fr-FR" sz="3600" dirty="0">
                <a:solidFill>
                  <a:schemeClr val="tx2"/>
                </a:solidFill>
                <a:latin typeface="BNPP Type" panose="00000600000000000000" pitchFamily="2" charset="0"/>
              </a:rPr>
              <a:t>Living documentation </a:t>
            </a:r>
            <a:r>
              <a:rPr lang="fr-FR" sz="3600" dirty="0">
                <a:latin typeface="BNPP Type" panose="00000600000000000000" pitchFamily="2" charset="0"/>
              </a:rPr>
              <a:t>disponibles chez votre revendeur SIT/PACT01</a:t>
            </a:r>
          </a:p>
          <a:p>
            <a:pPr algn="ctr"/>
            <a:endParaRPr lang="fr-FR" sz="5400" dirty="0">
              <a:latin typeface="BNPP Type" panose="00000600000000000000" pitchFamily="2" charset="0"/>
            </a:endParaRPr>
          </a:p>
        </p:txBody>
      </p:sp>
      <p:pic>
        <p:nvPicPr>
          <p:cNvPr id="8" name="Picture 8" descr="RÃ©sultat de recherche d'images pour &quot;ice age&quot;">
            <a:extLst>
              <a:ext uri="{FF2B5EF4-FFF2-40B4-BE49-F238E27FC236}">
                <a16:creationId xmlns:a16="http://schemas.microsoft.com/office/drawing/2014/main" id="{0DC0C099-9272-4F3C-8D4F-C4716F6B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26308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EBE0BA-D786-44BF-83E2-55C632C0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1" y="3579862"/>
            <a:ext cx="1417552" cy="14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76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62</a:t>
            </a:fld>
            <a:endParaRPr lang="fr-FR" noProof="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080B278-52BD-482C-9963-A47D3531876E}"/>
              </a:ext>
            </a:extLst>
          </p:cNvPr>
          <p:cNvSpPr txBox="1">
            <a:spLocks/>
          </p:cNvSpPr>
          <p:nvPr/>
        </p:nvSpPr>
        <p:spPr>
          <a:xfrm>
            <a:off x="286614" y="339503"/>
            <a:ext cx="8604448" cy="4320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5400" dirty="0">
                <a:latin typeface="BNPP Type" panose="00000600000000000000" pitchFamily="2" charset="0"/>
              </a:rPr>
              <a:t>Des questions ? </a:t>
            </a:r>
            <a:endParaRPr lang="fr-FR" sz="8000" dirty="0">
              <a:solidFill>
                <a:schemeClr val="tx2"/>
              </a:solidFill>
              <a:latin typeface="BNPP Type" panose="00000600000000000000" pitchFamily="2" charset="0"/>
            </a:endParaRPr>
          </a:p>
        </p:txBody>
      </p:sp>
      <p:pic>
        <p:nvPicPr>
          <p:cNvPr id="20484" name="Picture 4" descr="Image associÃ©e">
            <a:extLst>
              <a:ext uri="{FF2B5EF4-FFF2-40B4-BE49-F238E27FC236}">
                <a16:creationId xmlns:a16="http://schemas.microsoft.com/office/drawing/2014/main" id="{D9EEF79B-CA3A-440F-9C9D-9ADEDF4A8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1"/>
          <a:stretch/>
        </p:blipFill>
        <p:spPr bwMode="auto">
          <a:xfrm>
            <a:off x="142250" y="843558"/>
            <a:ext cx="8893175" cy="4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7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7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err="1">
                <a:solidFill>
                  <a:schemeClr val="tx2"/>
                </a:solidFill>
                <a:latin typeface="BNPP Type" panose="00000600000000000000" pitchFamily="2" charset="0"/>
              </a:rPr>
              <a:t>Testing</a:t>
            </a:r>
            <a:endParaRPr lang="fr-FR" sz="3600" dirty="0">
              <a:solidFill>
                <a:schemeClr val="tx2"/>
              </a:solidFill>
              <a:latin typeface="BNPP Type" panose="00000600000000000000" pitchFamily="2" charset="0"/>
            </a:endParaRPr>
          </a:p>
          <a:p>
            <a:r>
              <a:rPr lang="fr-FR" sz="2800" dirty="0">
                <a:latin typeface="BNPP Type" panose="00000600000000000000" pitchFamily="2" charset="0"/>
              </a:rPr>
              <a:t>	=	</a:t>
            </a:r>
            <a:r>
              <a:rPr lang="fr-FR" sz="2800" b="0" dirty="0">
                <a:latin typeface="BNPP Type" panose="00000600000000000000" pitchFamily="2" charset="0"/>
              </a:rPr>
              <a:t>Test Driven </a:t>
            </a:r>
            <a:r>
              <a:rPr lang="fr-FR" sz="2800" b="0" dirty="0" err="1">
                <a:latin typeface="BNPP Type" panose="00000600000000000000" pitchFamily="2" charset="0"/>
              </a:rPr>
              <a:t>Development</a:t>
            </a:r>
            <a:endParaRPr lang="fr-FR" sz="2800" b="0" dirty="0">
              <a:latin typeface="BNPP Type" panose="00000600000000000000" pitchFamily="2" charset="0"/>
            </a:endParaRPr>
          </a:p>
          <a:p>
            <a:r>
              <a:rPr lang="fr-FR" sz="2800" b="0" dirty="0">
                <a:latin typeface="BNPP Type" panose="00000600000000000000" pitchFamily="2" charset="0"/>
              </a:rPr>
              <a:t>		</a:t>
            </a:r>
            <a:r>
              <a:rPr lang="fr-FR" sz="2800" b="0" dirty="0" err="1">
                <a:latin typeface="BNPP Type" panose="00000600000000000000" pitchFamily="2" charset="0"/>
              </a:rPr>
              <a:t>Behavior</a:t>
            </a:r>
            <a:r>
              <a:rPr lang="fr-FR" sz="2800" b="0" dirty="0">
                <a:latin typeface="BNPP Type" panose="00000600000000000000" pitchFamily="2" charset="0"/>
              </a:rPr>
              <a:t> Driven </a:t>
            </a:r>
            <a:r>
              <a:rPr lang="fr-FR" sz="2800" b="0" dirty="0" err="1">
                <a:latin typeface="BNPP Type" panose="00000600000000000000" pitchFamily="2" charset="0"/>
              </a:rPr>
              <a:t>Development</a:t>
            </a:r>
            <a:endParaRPr lang="fr-FR" sz="2800" b="0" dirty="0">
              <a:latin typeface="BNPP Type" panose="00000600000000000000" pitchFamily="2" charset="0"/>
            </a:endParaRPr>
          </a:p>
          <a:p>
            <a:endParaRPr lang="fr-FR" sz="2400" b="0" dirty="0">
              <a:latin typeface="BNPP Type" panose="00000600000000000000" pitchFamily="2" charset="0"/>
            </a:endParaRPr>
          </a:p>
          <a:p>
            <a:endParaRPr lang="fr-FR" sz="2400" dirty="0">
              <a:latin typeface="BNPP Type" panose="00000600000000000000" pitchFamily="2" charset="0"/>
            </a:endParaRPr>
          </a:p>
          <a:p>
            <a:r>
              <a:rPr lang="fr-FR" sz="2800" dirty="0">
                <a:latin typeface="BNPP Type" panose="00000600000000000000" pitchFamily="2" charset="0"/>
              </a:rPr>
              <a:t>Tell </a:t>
            </a:r>
            <a:r>
              <a:rPr lang="fr-FR" sz="2800" dirty="0" err="1">
                <a:latin typeface="BNPP Type" panose="00000600000000000000" pitchFamily="2" charset="0"/>
              </a:rPr>
              <a:t>don’t</a:t>
            </a:r>
            <a:r>
              <a:rPr lang="fr-FR" sz="2800" dirty="0">
                <a:latin typeface="BNPP Type" panose="00000600000000000000" pitchFamily="2" charset="0"/>
              </a:rPr>
              <a:t> </a:t>
            </a:r>
            <a:r>
              <a:rPr lang="fr-FR" sz="2800" dirty="0" err="1">
                <a:latin typeface="BNPP Type" panose="00000600000000000000" pitchFamily="2" charset="0"/>
              </a:rPr>
              <a:t>ask</a:t>
            </a:r>
            <a:r>
              <a:rPr lang="fr-FR" sz="2800" dirty="0">
                <a:latin typeface="BNPP Type" panose="00000600000000000000" pitchFamily="2" charset="0"/>
              </a:rPr>
              <a:t>, DRY, KISS, CQS, </a:t>
            </a:r>
            <a:r>
              <a:rPr lang="fr-FR" sz="2800" dirty="0" err="1">
                <a:latin typeface="BNPP Type" panose="00000600000000000000" pitchFamily="2" charset="0"/>
              </a:rPr>
              <a:t>IoC</a:t>
            </a:r>
            <a:r>
              <a:rPr lang="fr-FR" sz="2800" dirty="0">
                <a:latin typeface="BNPP Type" panose="00000600000000000000" pitchFamily="2" charset="0"/>
              </a:rPr>
              <a:t>, DI…</a:t>
            </a:r>
          </a:p>
          <a:p>
            <a:endParaRPr lang="fr-FR" sz="2800" dirty="0">
              <a:latin typeface="BNPP Type" panose="00000600000000000000" pitchFamily="2" charset="0"/>
            </a:endParaRPr>
          </a:p>
          <a:p>
            <a:r>
              <a:rPr lang="fr-FR" sz="2800" dirty="0">
                <a:latin typeface="BNPP Type" panose="00000600000000000000" pitchFamily="2" charset="0"/>
              </a:rPr>
              <a:t>Toutes ces pratiques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garantissent une certaine qualité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et fournissent un 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langage commun </a:t>
            </a:r>
            <a:r>
              <a:rPr lang="fr-FR" sz="2800" dirty="0">
                <a:latin typeface="BNPP Type" panose="00000600000000000000" pitchFamily="2" charset="0"/>
              </a:rPr>
              <a:t>aux développeurs/architectes</a:t>
            </a:r>
          </a:p>
          <a:p>
            <a:endParaRPr lang="fr-FR" sz="2400" b="0" dirty="0">
              <a:latin typeface="BNPP Type" panose="00000600000000000000" pitchFamily="2" charset="0"/>
            </a:endParaRPr>
          </a:p>
          <a:p>
            <a:endParaRPr lang="fr-FR" sz="2400" b="0" dirty="0">
              <a:latin typeface="BNPP Type" panose="00000600000000000000" pitchFamily="2" charset="0"/>
            </a:endParaRPr>
          </a:p>
          <a:p>
            <a:r>
              <a:rPr lang="fr-FR" sz="2800" dirty="0">
                <a:latin typeface="BNPP Type" panose="00000600000000000000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8675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8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5436096" y="51470"/>
            <a:ext cx="3456384" cy="2592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600" dirty="0">
                <a:latin typeface="BNPP Type" panose="00000600000000000000" pitchFamily="2" charset="0"/>
              </a:rPr>
              <a:t>Des applications homogènes, qui respectent des standards…</a:t>
            </a:r>
          </a:p>
        </p:txBody>
      </p:sp>
      <p:pic>
        <p:nvPicPr>
          <p:cNvPr id="21506" name="Picture 2" descr="RÃ©sultat de recherche d'images pour &quot;scrat ice age&quot;">
            <a:extLst>
              <a:ext uri="{FF2B5EF4-FFF2-40B4-BE49-F238E27FC236}">
                <a16:creationId xmlns:a16="http://schemas.microsoft.com/office/drawing/2014/main" id="{8C7463FA-E4B7-47A1-B954-BCB7F006E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"/>
          <a:stretch/>
        </p:blipFill>
        <p:spPr bwMode="auto">
          <a:xfrm>
            <a:off x="0" y="1347614"/>
            <a:ext cx="5356684" cy="37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2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585F25-6AC6-44CE-A170-A484A4AA1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Les bases de données / Hibernate, JPA, Spring data JPA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E33C4-2949-428A-A45D-02F101F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noProof="0" smtClean="0"/>
              <a:pPr>
                <a:defRPr/>
              </a:pPr>
              <a:t>9</a:t>
            </a:fld>
            <a:endParaRPr lang="fr-FR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485AB8-007C-4C32-BFE9-20D05452822F}"/>
              </a:ext>
            </a:extLst>
          </p:cNvPr>
          <p:cNvSpPr txBox="1">
            <a:spLocks/>
          </p:cNvSpPr>
          <p:nvPr/>
        </p:nvSpPr>
        <p:spPr>
          <a:xfrm>
            <a:off x="288032" y="339502"/>
            <a:ext cx="8604448" cy="46805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STA (Standard </a:t>
            </a:r>
            <a:r>
              <a:rPr lang="fr-FR" sz="2800" dirty="0" err="1">
                <a:solidFill>
                  <a:schemeClr val="tx2"/>
                </a:solidFill>
                <a:latin typeface="BNPP Type" panose="00000600000000000000" pitchFamily="2" charset="0"/>
              </a:rPr>
              <a:t>Technical</a:t>
            </a:r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 Architecture)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=	</a:t>
            </a:r>
            <a:r>
              <a:rPr lang="fr-FR" sz="2400" b="0" dirty="0">
                <a:latin typeface="BNPP Type" panose="00000600000000000000" pitchFamily="2" charset="0"/>
              </a:rPr>
              <a:t>Standards de développement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Répond aux questions déjà posées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Standardise les applications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Accélère et simplifie les développements</a:t>
            </a:r>
          </a:p>
          <a:p>
            <a:endParaRPr lang="fr-FR" sz="2400" b="0" dirty="0">
              <a:latin typeface="BNPP Type" panose="00000600000000000000" pitchFamily="2" charset="0"/>
            </a:endParaRPr>
          </a:p>
          <a:p>
            <a:r>
              <a:rPr lang="fr-FR" sz="2800" dirty="0">
                <a:solidFill>
                  <a:schemeClr val="tx2"/>
                </a:solidFill>
                <a:latin typeface="BNPP Type" panose="00000600000000000000" pitchFamily="2" charset="0"/>
              </a:rPr>
              <a:t>SDA (Socle Développement Applicatif)</a:t>
            </a:r>
          </a:p>
          <a:p>
            <a:r>
              <a:rPr lang="fr-FR" sz="2800" dirty="0">
                <a:latin typeface="BNPP Type" panose="00000600000000000000" pitchFamily="2" charset="0"/>
              </a:rPr>
              <a:t>	=	</a:t>
            </a:r>
            <a:r>
              <a:rPr lang="fr-FR" sz="2400" b="0" dirty="0">
                <a:latin typeface="BNPP Type" panose="00000600000000000000" pitchFamily="2" charset="0"/>
              </a:rPr>
              <a:t>Socle de développement standard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Socle de développement validé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Uniformise les technos/</a:t>
            </a:r>
            <a:r>
              <a:rPr lang="fr-FR" sz="2400" b="0" dirty="0" err="1">
                <a:latin typeface="BNPP Type" panose="00000600000000000000" pitchFamily="2" charset="0"/>
              </a:rPr>
              <a:t>framework</a:t>
            </a:r>
            <a:r>
              <a:rPr lang="fr-FR" sz="2400" b="0" dirty="0">
                <a:latin typeface="BNPP Type" panose="00000600000000000000" pitchFamily="2" charset="0"/>
              </a:rPr>
              <a:t>/versions</a:t>
            </a:r>
          </a:p>
          <a:p>
            <a:r>
              <a:rPr lang="fr-FR" sz="2400" b="0" dirty="0">
                <a:latin typeface="BNPP Type" panose="00000600000000000000" pitchFamily="2" charset="0"/>
              </a:rPr>
              <a:t>		Simplifie les choix technologiques</a:t>
            </a:r>
          </a:p>
          <a:p>
            <a:endParaRPr lang="fr-FR" sz="2400" b="0" dirty="0">
              <a:latin typeface="BNPP Type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3061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2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3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4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25_160105-ITG-charte-169-FR">
  <a:themeElements>
    <a:clrScheme name="151222_ITG">
      <a:dk1>
        <a:srgbClr val="646567"/>
      </a:dk1>
      <a:lt1>
        <a:srgbClr val="FFFFFF"/>
      </a:lt1>
      <a:dk2>
        <a:srgbClr val="00925B"/>
      </a:dk2>
      <a:lt2>
        <a:srgbClr val="00B1B7"/>
      </a:lt2>
      <a:accent1>
        <a:srgbClr val="4FAF6C"/>
      </a:accent1>
      <a:accent2>
        <a:srgbClr val="1B9195"/>
      </a:accent2>
      <a:accent3>
        <a:srgbClr val="97BF0D"/>
      </a:accent3>
      <a:accent4>
        <a:srgbClr val="82368C"/>
      </a:accent4>
      <a:accent5>
        <a:srgbClr val="EE7203"/>
      </a:accent5>
      <a:accent6>
        <a:srgbClr val="1D71B8"/>
      </a:accent6>
      <a:hlink>
        <a:srgbClr val="E8527C"/>
      </a:hlink>
      <a:folHlink>
        <a:srgbClr val="D4D700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dirty="0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25632</TotalTime>
  <Words>2156</Words>
  <Application>Microsoft Office PowerPoint</Application>
  <PresentationFormat>Affichage à l'écran (16:9)</PresentationFormat>
  <Paragraphs>479</Paragraphs>
  <Slides>62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62</vt:i4>
      </vt:variant>
    </vt:vector>
  </HeadingPairs>
  <TitlesOfParts>
    <vt:vector size="78" baseType="lpstr">
      <vt:lpstr>Arial</vt:lpstr>
      <vt:lpstr>Arial Narrow</vt:lpstr>
      <vt:lpstr>BNPP Type</vt:lpstr>
      <vt:lpstr>Calibri</vt:lpstr>
      <vt:lpstr>Cooper Black</vt:lpstr>
      <vt:lpstr>Courier New</vt:lpstr>
      <vt:lpstr>Lucida Grande</vt:lpstr>
      <vt:lpstr>Stencil</vt:lpstr>
      <vt:lpstr>Wingdings</vt:lpstr>
      <vt:lpstr>160105-ITG-charte-169-FR</vt:lpstr>
      <vt:lpstr>3_160105-ITG-charte-169-FR</vt:lpstr>
      <vt:lpstr>1_160105-ITG-charte-169-FR</vt:lpstr>
      <vt:lpstr>22_160105-ITG-charte-169-FR</vt:lpstr>
      <vt:lpstr>23_160105-ITG-charte-169-FR</vt:lpstr>
      <vt:lpstr>24_160105-ITG-charte-169-FR</vt:lpstr>
      <vt:lpstr>25_160105-ITG-charte-169-FR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ChristineB</dc:creator>
  <cp:lastModifiedBy>995388</cp:lastModifiedBy>
  <cp:revision>4273</cp:revision>
  <cp:lastPrinted>2015-12-23T10:24:34Z</cp:lastPrinted>
  <dcterms:created xsi:type="dcterms:W3CDTF">2015-02-23T17:08:44Z</dcterms:created>
  <dcterms:modified xsi:type="dcterms:W3CDTF">2018-10-18T14:08:37Z</dcterms:modified>
</cp:coreProperties>
</file>